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76"/>
  </p:notesMasterIdLst>
  <p:sldIdLst>
    <p:sldId id="259" r:id="rId2"/>
    <p:sldId id="263" r:id="rId3"/>
    <p:sldId id="318" r:id="rId4"/>
    <p:sldId id="326" r:id="rId5"/>
    <p:sldId id="300" r:id="rId6"/>
    <p:sldId id="312" r:id="rId7"/>
    <p:sldId id="339" r:id="rId8"/>
    <p:sldId id="362" r:id="rId9"/>
    <p:sldId id="356" r:id="rId10"/>
    <p:sldId id="357" r:id="rId11"/>
    <p:sldId id="302" r:id="rId12"/>
    <p:sldId id="341" r:id="rId13"/>
    <p:sldId id="378" r:id="rId14"/>
    <p:sldId id="301" r:id="rId15"/>
    <p:sldId id="360" r:id="rId16"/>
    <p:sldId id="304" r:id="rId17"/>
    <p:sldId id="379" r:id="rId18"/>
    <p:sldId id="380" r:id="rId19"/>
    <p:sldId id="303" r:id="rId20"/>
    <p:sldId id="381" r:id="rId21"/>
    <p:sldId id="306" r:id="rId22"/>
    <p:sldId id="340" r:id="rId23"/>
    <p:sldId id="373" r:id="rId24"/>
    <p:sldId id="361" r:id="rId25"/>
    <p:sldId id="305" r:id="rId26"/>
    <p:sldId id="327" r:id="rId27"/>
    <p:sldId id="363" r:id="rId28"/>
    <p:sldId id="364" r:id="rId29"/>
    <p:sldId id="307" r:id="rId30"/>
    <p:sldId id="310" r:id="rId31"/>
    <p:sldId id="315" r:id="rId32"/>
    <p:sldId id="314" r:id="rId33"/>
    <p:sldId id="309" r:id="rId34"/>
    <p:sldId id="366" r:id="rId35"/>
    <p:sldId id="313" r:id="rId36"/>
    <p:sldId id="367" r:id="rId37"/>
    <p:sldId id="329" r:id="rId38"/>
    <p:sldId id="365" r:id="rId39"/>
    <p:sldId id="368" r:id="rId40"/>
    <p:sldId id="292" r:id="rId41"/>
    <p:sldId id="320" r:id="rId42"/>
    <p:sldId id="297" r:id="rId43"/>
    <p:sldId id="346" r:id="rId44"/>
    <p:sldId id="385" r:id="rId45"/>
    <p:sldId id="347" r:id="rId46"/>
    <p:sldId id="352" r:id="rId47"/>
    <p:sldId id="317" r:id="rId48"/>
    <p:sldId id="321" r:id="rId49"/>
    <p:sldId id="331" r:id="rId50"/>
    <p:sldId id="332" r:id="rId51"/>
    <p:sldId id="322" r:id="rId52"/>
    <p:sldId id="323" r:id="rId53"/>
    <p:sldId id="333" r:id="rId54"/>
    <p:sldId id="348" r:id="rId55"/>
    <p:sldId id="334" r:id="rId56"/>
    <p:sldId id="335" r:id="rId57"/>
    <p:sldId id="336" r:id="rId58"/>
    <p:sldId id="349" r:id="rId59"/>
    <p:sldId id="369" r:id="rId60"/>
    <p:sldId id="337" r:id="rId61"/>
    <p:sldId id="324" r:id="rId62"/>
    <p:sldId id="372" r:id="rId63"/>
    <p:sldId id="376" r:id="rId64"/>
    <p:sldId id="375" r:id="rId65"/>
    <p:sldId id="377" r:id="rId66"/>
    <p:sldId id="382" r:id="rId67"/>
    <p:sldId id="351" r:id="rId68"/>
    <p:sldId id="383" r:id="rId69"/>
    <p:sldId id="386" r:id="rId70"/>
    <p:sldId id="353" r:id="rId71"/>
    <p:sldId id="358" r:id="rId72"/>
    <p:sldId id="359" r:id="rId73"/>
    <p:sldId id="384" r:id="rId74"/>
    <p:sldId id="374" r:id="rId7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 Introduction" id="{AD44B83B-92F6-4B53-9020-D2A44E09D8E2}">
          <p14:sldIdLst>
            <p14:sldId id="259"/>
            <p14:sldId id="263"/>
            <p14:sldId id="318"/>
            <p14:sldId id="326"/>
            <p14:sldId id="300"/>
            <p14:sldId id="312"/>
            <p14:sldId id="339"/>
          </p14:sldIdLst>
        </p14:section>
        <p14:section name="1 Overview" id="{4451B539-7E23-4F78-AA85-7CB88331BEB0}">
          <p14:sldIdLst>
            <p14:sldId id="362"/>
            <p14:sldId id="356"/>
            <p14:sldId id="357"/>
            <p14:sldId id="302"/>
            <p14:sldId id="341"/>
            <p14:sldId id="378"/>
            <p14:sldId id="301"/>
            <p14:sldId id="360"/>
            <p14:sldId id="304"/>
            <p14:sldId id="379"/>
            <p14:sldId id="380"/>
            <p14:sldId id="303"/>
            <p14:sldId id="381"/>
            <p14:sldId id="306"/>
            <p14:sldId id="340"/>
            <p14:sldId id="373"/>
            <p14:sldId id="361"/>
            <p14:sldId id="305"/>
            <p14:sldId id="327"/>
          </p14:sldIdLst>
        </p14:section>
        <p14:section name="2 2D to 3D workflows" id="{EB6634D7-D644-485C-8A5F-2F7AFCAB2B37}">
          <p14:sldIdLst>
            <p14:sldId id="363"/>
            <p14:sldId id="364"/>
            <p14:sldId id="307"/>
            <p14:sldId id="310"/>
            <p14:sldId id="315"/>
            <p14:sldId id="314"/>
            <p14:sldId id="309"/>
            <p14:sldId id="366"/>
            <p14:sldId id="313"/>
            <p14:sldId id="367"/>
            <p14:sldId id="329"/>
            <p14:sldId id="365"/>
          </p14:sldIdLst>
        </p14:section>
        <p14:section name="3 Advanced CityGML" id="{E0C25D2E-759E-4D34-93ED-052D2047B1D4}">
          <p14:sldIdLst>
            <p14:sldId id="368"/>
            <p14:sldId id="292"/>
            <p14:sldId id="320"/>
            <p14:sldId id="297"/>
            <p14:sldId id="346"/>
            <p14:sldId id="385"/>
            <p14:sldId id="347"/>
            <p14:sldId id="352"/>
            <p14:sldId id="317"/>
            <p14:sldId id="321"/>
            <p14:sldId id="331"/>
            <p14:sldId id="332"/>
            <p14:sldId id="322"/>
            <p14:sldId id="323"/>
            <p14:sldId id="333"/>
            <p14:sldId id="348"/>
            <p14:sldId id="334"/>
            <p14:sldId id="335"/>
            <p14:sldId id="336"/>
            <p14:sldId id="349"/>
            <p14:sldId id="369"/>
            <p14:sldId id="337"/>
            <p14:sldId id="324"/>
          </p14:sldIdLst>
        </p14:section>
        <p14:section name="4 Best practice" id="{9C6D401B-3836-4B2D-98B4-B2E273BFE384}">
          <p14:sldIdLst>
            <p14:sldId id="372"/>
            <p14:sldId id="376"/>
            <p14:sldId id="375"/>
            <p14:sldId id="377"/>
            <p14:sldId id="382"/>
            <p14:sldId id="351"/>
            <p14:sldId id="383"/>
            <p14:sldId id="386"/>
            <p14:sldId id="353"/>
            <p14:sldId id="358"/>
            <p14:sldId id="359"/>
            <p14:sldId id="384"/>
            <p14:sldId id="374"/>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79457" autoAdjust="0"/>
  </p:normalViewPr>
  <p:slideViewPr>
    <p:cSldViewPr snapToGrid="0" snapToObjects="1" showGuides="1">
      <p:cViewPr varScale="1">
        <p:scale>
          <a:sx n="75" d="100"/>
          <a:sy n="75" d="100"/>
        </p:scale>
        <p:origin x="990" y="54"/>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9AFC3-5A9D-244E-A476-83F3C19D24CE}" type="datetimeFigureOut">
              <a:rPr lang="en-US" smtClean="0"/>
              <a:t>6/13/2014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BCF00-83CA-0847-BC68-BB58CFA823B2}" type="slidenum">
              <a:rPr lang="en-US" smtClean="0"/>
              <a:t>‹#›</a:t>
            </a:fld>
            <a:endParaRPr lang="en-US"/>
          </a:p>
        </p:txBody>
      </p:sp>
    </p:spTree>
    <p:extLst>
      <p:ext uri="{BB962C8B-B14F-4D97-AF65-F5344CB8AC3E}">
        <p14:creationId xmlns:p14="http://schemas.microsoft.com/office/powerpoint/2010/main" val="33030567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bwMode="auto">
          <a:noFill/>
          <a:ln>
            <a:miter lim="800000"/>
            <a:headEnd/>
            <a:tailEnd/>
          </a:ln>
        </p:spPr>
        <p:txBody>
          <a:bodyPr/>
          <a:lstStyle/>
          <a:p>
            <a:fld id="{82C1183E-7332-1F43-9741-C3B64B1448B5}" type="slidenum">
              <a:rPr lang="en-US">
                <a:solidFill>
                  <a:srgbClr val="000000"/>
                </a:solidFill>
              </a:rPr>
              <a:pPr/>
              <a:t>1</a:t>
            </a:fld>
            <a:endParaRPr lang="en-US">
              <a:solidFill>
                <a:srgbClr val="000000"/>
              </a:solidFill>
            </a:endParaRPr>
          </a:p>
        </p:txBody>
      </p:sp>
      <p:sp>
        <p:nvSpPr>
          <p:cNvPr id="7170" name="Rectangle 2"/>
          <p:cNvSpPr>
            <a:spLocks noGrp="1" noRot="1" noChangeAspect="1" noChangeArrowheads="1" noTextEdit="1"/>
          </p:cNvSpPr>
          <p:nvPr>
            <p:ph type="sldImg"/>
          </p:nvPr>
        </p:nvSpPr>
        <p:spPr bwMode="auto">
          <a:xfrm>
            <a:off x="685800" y="685800"/>
            <a:ext cx="5486400" cy="3429000"/>
          </a:xfrm>
          <a:noFill/>
          <a:ln>
            <a:solidFill>
              <a:srgbClr val="000000"/>
            </a:solidFill>
            <a:miter lim="800000"/>
            <a:headEnd/>
            <a:tailEnd/>
          </a:ln>
        </p:spPr>
      </p:sp>
      <p:sp>
        <p:nvSpPr>
          <p:cNvPr id="7171" name="Rectangle 3"/>
          <p:cNvSpPr>
            <a:spLocks noGrp="1" noChangeArrowheads="1"/>
          </p:cNvSpPr>
          <p:nvPr>
            <p:ph type="body" idx="1"/>
          </p:nvPr>
        </p:nvSpPr>
        <p:spPr bwMode="auto">
          <a:noFill/>
        </p:spPr>
        <p:txBody>
          <a:bodyPr/>
          <a:lstStyle/>
          <a:p>
            <a:pPr>
              <a:spcBef>
                <a:spcPct val="0"/>
              </a:spcBef>
            </a:pPr>
            <a:endParaRPr lang="en-CA">
              <a:latin typeface="Times" pitchFamily="-112" charset="0"/>
            </a:endParaRPr>
          </a:p>
        </p:txBody>
      </p:sp>
    </p:spTree>
    <p:extLst>
      <p:ext uri="{BB962C8B-B14F-4D97-AF65-F5344CB8AC3E}">
        <p14:creationId xmlns:p14="http://schemas.microsoft.com/office/powerpoint/2010/main" val="342645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Sharing </a:t>
            </a:r>
            <a:r>
              <a:rPr lang="de-DE" dirty="0" err="1" smtClean="0"/>
              <a:t>information</a:t>
            </a:r>
            <a:r>
              <a:rPr lang="de-DE" baseline="0" dirty="0" smtClean="0"/>
              <a:t> </a:t>
            </a:r>
            <a:r>
              <a:rPr lang="de-DE" baseline="0" dirty="0" err="1" smtClean="0"/>
              <a:t>about</a:t>
            </a:r>
            <a:r>
              <a:rPr lang="de-DE" baseline="0" dirty="0" smtClean="0"/>
              <a:t> 3d </a:t>
            </a:r>
            <a:r>
              <a:rPr lang="de-DE" baseline="0" dirty="0" err="1" smtClean="0"/>
              <a:t>cities</a:t>
            </a:r>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40</a:t>
            </a:fld>
            <a:endParaRPr lang="en-US"/>
          </a:p>
        </p:txBody>
      </p:sp>
    </p:spTree>
    <p:extLst>
      <p:ext uri="{BB962C8B-B14F-4D97-AF65-F5344CB8AC3E}">
        <p14:creationId xmlns:p14="http://schemas.microsoft.com/office/powerpoint/2010/main" val="1064532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14 Module (u. a. </a:t>
            </a:r>
            <a:r>
              <a:rPr lang="de-DE" dirty="0" err="1" smtClean="0"/>
              <a:t>CityGML_Core</a:t>
            </a:r>
            <a:r>
              <a:rPr lang="de-DE" dirty="0" smtClean="0"/>
              <a:t> und </a:t>
            </a:r>
            <a:r>
              <a:rPr lang="en-US" dirty="0" smtClean="0"/>
              <a:t>Building</a:t>
            </a:r>
            <a:r>
              <a:rPr lang="de-DE"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119 Elemente gesamt + GML Geometrie + </a:t>
            </a:r>
            <a:r>
              <a:rPr lang="de-DE" dirty="0" err="1" smtClean="0"/>
              <a:t>xAL</a:t>
            </a:r>
            <a:r>
              <a:rPr lang="de-DE" dirty="0" smtClean="0"/>
              <a:t> Adressen</a:t>
            </a:r>
          </a:p>
          <a:p>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41</a:t>
            </a:fld>
            <a:endParaRPr lang="en-US"/>
          </a:p>
        </p:txBody>
      </p:sp>
    </p:spTree>
    <p:extLst>
      <p:ext uri="{BB962C8B-B14F-4D97-AF65-F5344CB8AC3E}">
        <p14:creationId xmlns:p14="http://schemas.microsoft.com/office/powerpoint/2010/main" val="321974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Only</a:t>
            </a:r>
            <a:r>
              <a:rPr lang="de-DE" dirty="0" smtClean="0"/>
              <a:t> </a:t>
            </a:r>
            <a:r>
              <a:rPr lang="de-DE" dirty="0" err="1" smtClean="0"/>
              <a:t>minor</a:t>
            </a:r>
            <a:r>
              <a:rPr lang="de-DE" dirty="0" smtClean="0"/>
              <a:t> </a:t>
            </a:r>
            <a:r>
              <a:rPr lang="de-DE" dirty="0" err="1" smtClean="0"/>
              <a:t>issues</a:t>
            </a:r>
            <a:r>
              <a:rPr lang="de-DE" baseline="0" dirty="0" smtClean="0"/>
              <a:t> </a:t>
            </a:r>
            <a:r>
              <a:rPr lang="de-DE" baseline="0" dirty="0" err="1" smtClean="0"/>
              <a:t>or</a:t>
            </a:r>
            <a:r>
              <a:rPr lang="de-DE" baseline="0" dirty="0" smtClean="0"/>
              <a:t> not </a:t>
            </a:r>
            <a:r>
              <a:rPr lang="de-DE" baseline="0" dirty="0" err="1" smtClean="0"/>
              <a:t>supported</a:t>
            </a:r>
            <a:r>
              <a:rPr lang="de-DE" baseline="0" dirty="0" smtClean="0"/>
              <a:t> </a:t>
            </a:r>
            <a:r>
              <a:rPr lang="de-DE" baseline="0" dirty="0" err="1" smtClean="0"/>
              <a:t>properties</a:t>
            </a:r>
            <a:r>
              <a:rPr lang="de-DE" baseline="0" dirty="0" smtClean="0"/>
              <a:t> (</a:t>
            </a:r>
            <a:r>
              <a:rPr lang="de-DE" baseline="0" dirty="0" err="1" smtClean="0"/>
              <a:t>writing</a:t>
            </a:r>
            <a:r>
              <a:rPr lang="de-DE" baseline="0" dirty="0" smtClean="0"/>
              <a:t> </a:t>
            </a:r>
            <a:r>
              <a:rPr lang="de-DE" baseline="0" dirty="0" err="1" smtClean="0"/>
              <a:t>xlinks</a:t>
            </a:r>
            <a:r>
              <a:rPr lang="de-DE" baseline="0" dirty="0" smtClean="0"/>
              <a:t>)</a:t>
            </a:r>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47</a:t>
            </a:fld>
            <a:endParaRPr lang="en-US"/>
          </a:p>
        </p:txBody>
      </p:sp>
    </p:spTree>
    <p:extLst>
      <p:ext uri="{BB962C8B-B14F-4D97-AF65-F5344CB8AC3E}">
        <p14:creationId xmlns:p14="http://schemas.microsoft.com/office/powerpoint/2010/main" val="197934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IFC </a:t>
            </a:r>
            <a:r>
              <a:rPr lang="de-DE" dirty="0" err="1" smtClean="0"/>
              <a:t>Industry</a:t>
            </a:r>
            <a:r>
              <a:rPr lang="de-DE" dirty="0" smtClean="0"/>
              <a:t> </a:t>
            </a:r>
            <a:r>
              <a:rPr lang="de-DE" dirty="0" err="1" smtClean="0"/>
              <a:t>Foundation</a:t>
            </a:r>
            <a:r>
              <a:rPr lang="de-DE" dirty="0" smtClean="0"/>
              <a:t> </a:t>
            </a:r>
            <a:r>
              <a:rPr lang="de-DE" dirty="0" err="1" smtClean="0"/>
              <a:t>Classes</a:t>
            </a:r>
            <a:r>
              <a:rPr lang="de-DE" baseline="0" dirty="0" smtClean="0"/>
              <a:t> -</a:t>
            </a:r>
            <a:r>
              <a:rPr lang="de-DE" dirty="0" smtClean="0"/>
              <a:t> </a:t>
            </a:r>
            <a:r>
              <a:rPr lang="de-DE" dirty="0" err="1" smtClean="0"/>
              <a:t>detailed</a:t>
            </a:r>
            <a:r>
              <a:rPr lang="de-DE" baseline="0" dirty="0" smtClean="0"/>
              <a:t> </a:t>
            </a:r>
            <a:r>
              <a:rPr lang="de-DE" baseline="0" dirty="0" err="1" smtClean="0"/>
              <a:t>models</a:t>
            </a:r>
            <a:r>
              <a:rPr lang="de-DE" baseline="0" dirty="0" smtClean="0"/>
              <a:t> </a:t>
            </a:r>
            <a:r>
              <a:rPr lang="de-DE" baseline="0" dirty="0" err="1" smtClean="0"/>
              <a:t>from</a:t>
            </a:r>
            <a:r>
              <a:rPr lang="de-DE" baseline="0" dirty="0" smtClean="0"/>
              <a:t> </a:t>
            </a:r>
            <a:r>
              <a:rPr lang="de-DE" baseline="0" dirty="0" err="1" smtClean="0"/>
              <a:t>single</a:t>
            </a:r>
            <a:r>
              <a:rPr lang="de-DE" baseline="0" dirty="0" smtClean="0"/>
              <a:t> Buildings </a:t>
            </a:r>
          </a:p>
          <a:p>
            <a:r>
              <a:rPr lang="de-DE" baseline="0" dirty="0" err="1" smtClean="0"/>
              <a:t>GreenBuilding</a:t>
            </a:r>
            <a:r>
              <a:rPr lang="de-DE" baseline="0" dirty="0" smtClean="0"/>
              <a:t> </a:t>
            </a:r>
            <a:r>
              <a:rPr lang="de-DE" baseline="0" dirty="0" err="1" smtClean="0"/>
              <a:t>many</a:t>
            </a:r>
            <a:r>
              <a:rPr lang="de-DE" baseline="0" dirty="0" smtClean="0"/>
              <a:t> </a:t>
            </a:r>
            <a:r>
              <a:rPr lang="de-DE" baseline="0" dirty="0" err="1" smtClean="0"/>
              <a:t>attributes</a:t>
            </a:r>
            <a:r>
              <a:rPr lang="de-DE" baseline="0" dirty="0" smtClean="0"/>
              <a:t> </a:t>
            </a:r>
            <a:r>
              <a:rPr lang="de-DE" baseline="0" dirty="0" err="1" smtClean="0"/>
              <a:t>and</a:t>
            </a:r>
            <a:r>
              <a:rPr lang="de-DE" baseline="0" dirty="0" smtClean="0"/>
              <a:t> </a:t>
            </a:r>
            <a:r>
              <a:rPr lang="de-DE" baseline="0" dirty="0" err="1" smtClean="0"/>
              <a:t>further</a:t>
            </a:r>
            <a:r>
              <a:rPr lang="de-DE" baseline="0" dirty="0" smtClean="0"/>
              <a:t> </a:t>
            </a:r>
            <a:r>
              <a:rPr lang="de-DE" baseline="0" dirty="0" err="1" smtClean="0"/>
              <a:t>properties</a:t>
            </a:r>
            <a:r>
              <a:rPr lang="de-DE" baseline="0" dirty="0" smtClean="0"/>
              <a:t> (</a:t>
            </a:r>
            <a:r>
              <a:rPr lang="de-DE" baseline="0" dirty="0" err="1" smtClean="0"/>
              <a:t>energy</a:t>
            </a:r>
            <a:r>
              <a:rPr lang="de-DE" baseline="0" dirty="0" smtClean="0"/>
              <a:t> </a:t>
            </a:r>
            <a:r>
              <a:rPr lang="de-DE" baseline="0" dirty="0" err="1" smtClean="0"/>
              <a:t>simulation</a:t>
            </a:r>
            <a:r>
              <a:rPr lang="de-DE" baseline="0" dirty="0" smtClean="0"/>
              <a:t>)</a:t>
            </a:r>
          </a:p>
          <a:p>
            <a:r>
              <a:rPr lang="de-DE" baseline="0" dirty="0" err="1" smtClean="0"/>
              <a:t>CityGML</a:t>
            </a:r>
            <a:r>
              <a:rPr lang="de-DE" baseline="0" dirty="0" smtClean="0"/>
              <a:t> – urban </a:t>
            </a:r>
            <a:r>
              <a:rPr lang="de-DE" baseline="0" dirty="0" err="1" smtClean="0"/>
              <a:t>and</a:t>
            </a:r>
            <a:r>
              <a:rPr lang="de-DE" baseline="0" dirty="0" smtClean="0"/>
              <a:t> </a:t>
            </a:r>
            <a:r>
              <a:rPr lang="de-DE" baseline="0" dirty="0" err="1" smtClean="0"/>
              <a:t>Landscape</a:t>
            </a:r>
            <a:r>
              <a:rPr lang="de-DE" baseline="0" dirty="0" smtClean="0"/>
              <a:t> </a:t>
            </a:r>
            <a:r>
              <a:rPr lang="de-DE" baseline="0" dirty="0" err="1" smtClean="0"/>
              <a:t>models</a:t>
            </a:r>
            <a:r>
              <a:rPr lang="de-DE" baseline="0" dirty="0" smtClean="0"/>
              <a:t> (different </a:t>
            </a:r>
            <a:r>
              <a:rPr lang="de-DE" baseline="0" dirty="0" err="1" smtClean="0"/>
              <a:t>levels</a:t>
            </a:r>
            <a:r>
              <a:rPr lang="de-DE" baseline="0" dirty="0" smtClean="0"/>
              <a:t> </a:t>
            </a:r>
            <a:r>
              <a:rPr lang="de-DE" baseline="0" dirty="0" err="1" smtClean="0"/>
              <a:t>of</a:t>
            </a:r>
            <a:r>
              <a:rPr lang="de-DE" baseline="0" dirty="0" smtClean="0"/>
              <a:t> </a:t>
            </a:r>
            <a:r>
              <a:rPr lang="de-DE" baseline="0" dirty="0" err="1" smtClean="0"/>
              <a:t>detail</a:t>
            </a:r>
            <a:r>
              <a:rPr lang="de-DE" baseline="0" dirty="0" smtClean="0"/>
              <a:t>)</a:t>
            </a:r>
          </a:p>
          <a:p>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67</a:t>
            </a:fld>
            <a:endParaRPr lang="en-US"/>
          </a:p>
        </p:txBody>
      </p:sp>
    </p:spTree>
    <p:extLst>
      <p:ext uri="{BB962C8B-B14F-4D97-AF65-F5344CB8AC3E}">
        <p14:creationId xmlns:p14="http://schemas.microsoft.com/office/powerpoint/2010/main" val="167630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14339" name="Rectangle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45638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1:15pm - 2:45pm</a:t>
            </a:r>
          </a:p>
          <a:p>
            <a:r>
              <a:rPr lang="de-DE" sz="1200" b="0" i="0" kern="1200" dirty="0" smtClean="0">
                <a:solidFill>
                  <a:schemeClr val="tx1"/>
                </a:solidFill>
                <a:effectLst/>
                <a:latin typeface="+mn-lt"/>
                <a:ea typeface="+mn-ea"/>
                <a:cs typeface="+mn-cs"/>
              </a:rPr>
              <a:t>3:00pm - 4:30pm</a:t>
            </a:r>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5</a:t>
            </a:fld>
            <a:endParaRPr lang="en-US"/>
          </a:p>
        </p:txBody>
      </p:sp>
    </p:spTree>
    <p:extLst>
      <p:ext uri="{BB962C8B-B14F-4D97-AF65-F5344CB8AC3E}">
        <p14:creationId xmlns:p14="http://schemas.microsoft.com/office/powerpoint/2010/main" val="361877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https://s3.amazonaws.com/FMETraining/rdptest.RDP</a:t>
            </a:r>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6</a:t>
            </a:fld>
            <a:endParaRPr lang="en-US"/>
          </a:p>
        </p:txBody>
      </p:sp>
    </p:spTree>
    <p:extLst>
      <p:ext uri="{BB962C8B-B14F-4D97-AF65-F5344CB8AC3E}">
        <p14:creationId xmlns:p14="http://schemas.microsoft.com/office/powerpoint/2010/main" val="421290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Highlight</a:t>
            </a:r>
            <a:r>
              <a:rPr lang="de-DE" baseline="0" dirty="0" smtClean="0"/>
              <a:t> Enhanced </a:t>
            </a:r>
            <a:r>
              <a:rPr lang="de-DE" baseline="0" dirty="0" err="1" smtClean="0"/>
              <a:t>Geometry</a:t>
            </a:r>
            <a:r>
              <a:rPr lang="de-DE" baseline="0" dirty="0" smtClean="0"/>
              <a:t> </a:t>
            </a:r>
            <a:r>
              <a:rPr lang="de-DE" baseline="0" dirty="0" err="1" smtClean="0"/>
              <a:t>model</a:t>
            </a:r>
            <a:r>
              <a:rPr lang="de-DE" baseline="0" dirty="0" smtClean="0"/>
              <a:t>, FME 2008 was a 3D Release, Point Clouds in 2011, </a:t>
            </a:r>
            <a:r>
              <a:rPr lang="de-DE" baseline="0" dirty="0" err="1" smtClean="0"/>
              <a:t>Geometry</a:t>
            </a:r>
            <a:r>
              <a:rPr lang="de-DE" baseline="0" dirty="0" smtClean="0"/>
              <a:t> </a:t>
            </a:r>
            <a:r>
              <a:rPr lang="de-DE" baseline="0" dirty="0" err="1" smtClean="0"/>
              <a:t>validation</a:t>
            </a:r>
            <a:r>
              <a:rPr lang="de-DE" baseline="0" dirty="0" smtClean="0"/>
              <a:t>, </a:t>
            </a:r>
            <a:r>
              <a:rPr lang="de-DE" baseline="0" dirty="0" err="1" smtClean="0"/>
              <a:t>Revit</a:t>
            </a:r>
            <a:r>
              <a:rPr lang="de-DE" baseline="0" dirty="0" smtClean="0"/>
              <a:t>, </a:t>
            </a:r>
            <a:r>
              <a:rPr lang="de-DE" baseline="0" dirty="0" err="1" smtClean="0"/>
              <a:t>SketchUp</a:t>
            </a:r>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10</a:t>
            </a:fld>
            <a:endParaRPr lang="en-US"/>
          </a:p>
        </p:txBody>
      </p:sp>
    </p:spTree>
    <p:extLst>
      <p:ext uri="{BB962C8B-B14F-4D97-AF65-F5344CB8AC3E}">
        <p14:creationId xmlns:p14="http://schemas.microsoft.com/office/powerpoint/2010/main" val="157788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Highlight </a:t>
            </a:r>
            <a:r>
              <a:rPr lang="de-DE" dirty="0" err="1" smtClean="0"/>
              <a:t>textures</a:t>
            </a:r>
            <a:r>
              <a:rPr lang="de-DE" dirty="0" smtClean="0"/>
              <a:t>, e.g.</a:t>
            </a:r>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15</a:t>
            </a:fld>
            <a:endParaRPr lang="en-US"/>
          </a:p>
        </p:txBody>
      </p:sp>
    </p:spTree>
    <p:extLst>
      <p:ext uri="{BB962C8B-B14F-4D97-AF65-F5344CB8AC3E}">
        <p14:creationId xmlns:p14="http://schemas.microsoft.com/office/powerpoint/2010/main" val="8854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surface model represents an infinitely thin shell that corresponds to the shape of a 3D object.</a:t>
            </a:r>
          </a:p>
          <a:p>
            <a:r>
              <a:rPr lang="en-US" sz="1200" b="0" i="0" kern="1200" dirty="0" smtClean="0">
                <a:solidFill>
                  <a:schemeClr val="tx1"/>
                </a:solidFill>
                <a:effectLst/>
                <a:latin typeface="+mn-lt"/>
                <a:ea typeface="+mn-ea"/>
                <a:cs typeface="+mn-cs"/>
              </a:rPr>
              <a:t>Mesh: A mesh model consists of vertices, edges, and faces that use polygonal representation (including triangles and quads) to define a 3D shape.</a:t>
            </a:r>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22</a:t>
            </a:fld>
            <a:endParaRPr lang="en-US"/>
          </a:p>
        </p:txBody>
      </p:sp>
    </p:spTree>
    <p:extLst>
      <p:ext uri="{BB962C8B-B14F-4D97-AF65-F5344CB8AC3E}">
        <p14:creationId xmlns:p14="http://schemas.microsoft.com/office/powerpoint/2010/main" val="277620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Watertight</a:t>
            </a:r>
            <a:endParaRPr lang="de-DE" dirty="0" smtClean="0"/>
          </a:p>
          <a:p>
            <a:r>
              <a:rPr lang="de-DE" sz="1200" b="0" i="0" kern="1200" dirty="0" err="1" smtClean="0">
                <a:solidFill>
                  <a:schemeClr val="tx1"/>
                </a:solidFill>
                <a:effectLst/>
                <a:latin typeface="+mn-lt"/>
                <a:ea typeface="+mn-ea"/>
                <a:cs typeface="+mn-cs"/>
              </a:rPr>
              <a:t>Constructive</a:t>
            </a:r>
            <a:r>
              <a:rPr lang="de-DE" sz="1200" b="0" i="0" kern="1200" dirty="0" smtClean="0">
                <a:solidFill>
                  <a:schemeClr val="tx1"/>
                </a:solidFill>
                <a:effectLst/>
                <a:latin typeface="+mn-lt"/>
                <a:ea typeface="+mn-ea"/>
                <a:cs typeface="+mn-cs"/>
              </a:rPr>
              <a:t> Solid </a:t>
            </a:r>
            <a:r>
              <a:rPr lang="de-DE" sz="1200" b="0" i="0" kern="1200" dirty="0" err="1" smtClean="0">
                <a:solidFill>
                  <a:schemeClr val="tx1"/>
                </a:solidFill>
                <a:effectLst/>
                <a:latin typeface="+mn-lt"/>
                <a:ea typeface="+mn-ea"/>
                <a:cs typeface="+mn-cs"/>
              </a:rPr>
              <a:t>Geometry</a:t>
            </a:r>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23</a:t>
            </a:fld>
            <a:endParaRPr lang="en-US"/>
          </a:p>
        </p:txBody>
      </p:sp>
    </p:spTree>
    <p:extLst>
      <p:ext uri="{BB962C8B-B14F-4D97-AF65-F5344CB8AC3E}">
        <p14:creationId xmlns:p14="http://schemas.microsoft.com/office/powerpoint/2010/main" val="389327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Who </a:t>
            </a:r>
            <a:r>
              <a:rPr lang="de-DE" dirty="0" err="1" smtClean="0"/>
              <a:t>is</a:t>
            </a:r>
            <a:r>
              <a:rPr lang="de-DE" baseline="0" dirty="0" smtClean="0"/>
              <a:t> </a:t>
            </a:r>
            <a:r>
              <a:rPr lang="de-DE" baseline="0" dirty="0" err="1" smtClean="0"/>
              <a:t>familiar</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FME Data </a:t>
            </a:r>
            <a:r>
              <a:rPr lang="de-DE" baseline="0" dirty="0" err="1" smtClean="0"/>
              <a:t>Inspector</a:t>
            </a:r>
            <a:r>
              <a:rPr lang="de-DE" baseline="0" dirty="0" smtClean="0"/>
              <a:t>?</a:t>
            </a:r>
          </a:p>
          <a:p>
            <a:r>
              <a:rPr lang="en-US" sz="1200" b="0" i="0" kern="1200" dirty="0" smtClean="0">
                <a:solidFill>
                  <a:schemeClr val="tx1"/>
                </a:solidFill>
                <a:effectLst/>
                <a:latin typeface="+mn-lt"/>
                <a:ea typeface="+mn-ea"/>
                <a:cs typeface="+mn-cs"/>
              </a:rPr>
              <a:t>Note: Switching view modes may take time, particularly if the Data Inspector engine is required to perform extensive spatial indexing for 3D mode.</a:t>
            </a:r>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25</a:t>
            </a:fld>
            <a:endParaRPr lang="en-US"/>
          </a:p>
        </p:txBody>
      </p:sp>
    </p:spTree>
    <p:extLst>
      <p:ext uri="{BB962C8B-B14F-4D97-AF65-F5344CB8AC3E}">
        <p14:creationId xmlns:p14="http://schemas.microsoft.com/office/powerpoint/2010/main" val="215047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We</a:t>
            </a:r>
            <a:r>
              <a:rPr lang="de-DE" dirty="0" smtClean="0"/>
              <a:t> will</a:t>
            </a:r>
            <a:r>
              <a:rPr lang="de-DE" baseline="0" dirty="0" smtClean="0"/>
              <a:t> </a:t>
            </a:r>
            <a:r>
              <a:rPr lang="de-DE" baseline="0" dirty="0" err="1" smtClean="0"/>
              <a:t>use</a:t>
            </a:r>
            <a:r>
              <a:rPr lang="de-DE" baseline="0" dirty="0" smtClean="0"/>
              <a:t> </a:t>
            </a:r>
            <a:r>
              <a:rPr lang="de-DE" baseline="0" dirty="0" err="1" smtClean="0"/>
              <a:t>some</a:t>
            </a:r>
            <a:r>
              <a:rPr lang="de-DE" baseline="0" dirty="0" smtClean="0"/>
              <a:t> </a:t>
            </a:r>
            <a:r>
              <a:rPr lang="de-DE" baseline="0" dirty="0" err="1" smtClean="0"/>
              <a:t>of</a:t>
            </a:r>
            <a:r>
              <a:rPr lang="de-DE" baseline="0" dirty="0" smtClean="0"/>
              <a:t> </a:t>
            </a:r>
            <a:r>
              <a:rPr lang="de-DE" baseline="0" dirty="0" err="1" smtClean="0"/>
              <a:t>them</a:t>
            </a:r>
            <a:r>
              <a:rPr lang="de-DE" baseline="0" dirty="0" smtClean="0"/>
              <a:t> but not all</a:t>
            </a:r>
            <a:endParaRPr lang="de-DE" dirty="0"/>
          </a:p>
        </p:txBody>
      </p:sp>
      <p:sp>
        <p:nvSpPr>
          <p:cNvPr id="4" name="Slide Number Placeholder 3"/>
          <p:cNvSpPr>
            <a:spLocks noGrp="1"/>
          </p:cNvSpPr>
          <p:nvPr>
            <p:ph type="sldNum" sz="quarter" idx="10"/>
          </p:nvPr>
        </p:nvSpPr>
        <p:spPr/>
        <p:txBody>
          <a:bodyPr/>
          <a:lstStyle/>
          <a:p>
            <a:fld id="{572BCF00-83CA-0847-BC68-BB58CFA823B2}" type="slidenum">
              <a:rPr lang="en-US" smtClean="0"/>
              <a:t>29</a:t>
            </a:fld>
            <a:endParaRPr lang="en-US"/>
          </a:p>
        </p:txBody>
      </p:sp>
    </p:spTree>
    <p:extLst>
      <p:ext uri="{BB962C8B-B14F-4D97-AF65-F5344CB8AC3E}">
        <p14:creationId xmlns:p14="http://schemas.microsoft.com/office/powerpoint/2010/main" val="2796641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FFFFF"/>
        </a:solidFill>
        <a:effectLst/>
      </p:bgPr>
    </p:bg>
    <p:spTree>
      <p:nvGrpSpPr>
        <p:cNvPr id="1" name=""/>
        <p:cNvGrpSpPr/>
        <p:nvPr/>
      </p:nvGrpSpPr>
      <p:grpSpPr>
        <a:xfrm>
          <a:off x="0" y="0"/>
          <a:ext cx="0" cy="0"/>
          <a:chOff x="0" y="0"/>
          <a:chExt cx="0" cy="0"/>
        </a:xfrm>
      </p:grpSpPr>
      <p:pic>
        <p:nvPicPr>
          <p:cNvPr id="3" name="Picture 2" descr="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78"/>
            <a:ext cx="9156284" cy="5722678"/>
          </a:xfrm>
          <a:prstGeom prst="rect">
            <a:avLst/>
          </a:prstGeom>
        </p:spPr>
      </p:pic>
      <p:sp>
        <p:nvSpPr>
          <p:cNvPr id="18435" name="Title Placeholder 1"/>
          <p:cNvSpPr>
            <a:spLocks noGrp="1"/>
          </p:cNvSpPr>
          <p:nvPr>
            <p:ph type="ctrTitle"/>
          </p:nvPr>
        </p:nvSpPr>
        <p:spPr>
          <a:xfrm>
            <a:off x="685800" y="1285064"/>
            <a:ext cx="5484812" cy="914400"/>
          </a:xfrm>
        </p:spPr>
        <p:txBody>
          <a:bodyPr/>
          <a:lstStyle>
            <a:lvl1pPr>
              <a:defRPr sz="2400">
                <a:solidFill>
                  <a:schemeClr val="tx2"/>
                </a:solidFill>
                <a:latin typeface="Verdana" pitchFamily="-112" charset="0"/>
              </a:defRPr>
            </a:lvl1pPr>
          </a:lstStyle>
          <a:p>
            <a:r>
              <a:rPr lang="en-US" smtClean="0"/>
              <a:t>Click to edit Master title style</a:t>
            </a:r>
            <a:endParaRPr lang="en-US" dirty="0"/>
          </a:p>
        </p:txBody>
      </p:sp>
      <p:cxnSp>
        <p:nvCxnSpPr>
          <p:cNvPr id="17" name="Straight Connector 16"/>
          <p:cNvCxnSpPr/>
          <p:nvPr/>
        </p:nvCxnSpPr>
        <p:spPr>
          <a:xfrm flipV="1">
            <a:off x="0" y="4768548"/>
            <a:ext cx="9156284" cy="3968"/>
          </a:xfrm>
          <a:prstGeom prst="line">
            <a:avLst/>
          </a:prstGeom>
          <a:ln w="254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103291" y="3791077"/>
            <a:ext cx="1962680" cy="1588"/>
          </a:xfrm>
          <a:prstGeom prst="line">
            <a:avLst/>
          </a:prstGeom>
          <a:ln w="3175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5037088" y="3782833"/>
            <a:ext cx="1962680" cy="1588"/>
          </a:xfrm>
          <a:prstGeom prst="line">
            <a:avLst/>
          </a:prstGeom>
          <a:ln w="3175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461433" y="5338233"/>
            <a:ext cx="523025" cy="215900"/>
          </a:xfrm>
          <a:prstGeom prst="rect">
            <a:avLst/>
          </a:prstGeom>
        </p:spPr>
      </p:pic>
      <p:pic>
        <p:nvPicPr>
          <p:cNvPr id="2" name="Picture 1" descr="FME-International-UC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6031" y="245433"/>
            <a:ext cx="2581162" cy="962836"/>
          </a:xfrm>
          <a:prstGeom prst="rect">
            <a:avLst/>
          </a:prstGeom>
        </p:spPr>
      </p:pic>
      <p:sp>
        <p:nvSpPr>
          <p:cNvPr id="12" name="Rectangle 11"/>
          <p:cNvSpPr/>
          <p:nvPr userDrawn="1"/>
        </p:nvSpPr>
        <p:spPr>
          <a:xfrm>
            <a:off x="-8469" y="4768547"/>
            <a:ext cx="9160935" cy="47855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869610" y="4823452"/>
            <a:ext cx="7336088" cy="369332"/>
          </a:xfrm>
          <a:prstGeom prst="rect">
            <a:avLst/>
          </a:prstGeom>
          <a:noFill/>
        </p:spPr>
        <p:txBody>
          <a:bodyPr wrap="square" rtlCol="0">
            <a:spAutoFit/>
          </a:bodyPr>
          <a:lstStyle/>
          <a:p>
            <a:pPr algn="ctr"/>
            <a:r>
              <a:rPr lang="en-US" dirty="0" smtClean="0">
                <a:solidFill>
                  <a:srgbClr val="FFF8FB"/>
                </a:solidFill>
              </a:rPr>
              <a:t>CONNECT. TRANSFORM. AUTOMATE.</a:t>
            </a:r>
            <a:endParaRPr lang="en-US" dirty="0">
              <a:solidFill>
                <a:srgbClr val="FFF8F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499365"/>
            <a:ext cx="1447800" cy="203729"/>
          </a:xfrm>
        </p:spPr>
        <p:txBody>
          <a:bodyPr/>
          <a:lstStyle>
            <a:lvl1pPr>
              <a:defRPr smtClean="0"/>
            </a:lvl1pPr>
          </a:lstStyle>
          <a:p>
            <a:fld id="{DD1FF0C6-296A-F14A-8CCB-6D1CB44C5E63}" type="datetimeFigureOut">
              <a:rPr lang="en-US"/>
              <a:pPr/>
              <a:t>6/13/2014</a:t>
            </a:fld>
            <a:endParaRPr lang="en-US" dirty="0"/>
          </a:p>
        </p:txBody>
      </p:sp>
      <p:sp>
        <p:nvSpPr>
          <p:cNvPr id="3" name="Footer Placeholder 2"/>
          <p:cNvSpPr>
            <a:spLocks noGrp="1"/>
          </p:cNvSpPr>
          <p:nvPr>
            <p:ph type="ftr" sz="quarter" idx="11"/>
          </p:nvPr>
        </p:nvSpPr>
        <p:spPr>
          <a:xfrm>
            <a:off x="3124200" y="5499365"/>
            <a:ext cx="2895600" cy="203729"/>
          </a:xfrm>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6553200" y="5499365"/>
            <a:ext cx="2133600" cy="203729"/>
          </a:xfrm>
        </p:spPr>
        <p:txBody>
          <a:bodyPr/>
          <a:lstStyle>
            <a:lvl1pPr>
              <a:defRPr smtClean="0"/>
            </a:lvl1pPr>
          </a:lstStyle>
          <a:p>
            <a:fld id="{D3F0B7B6-C0BF-DB4B-9072-3ABE0833E692}" type="slidenum">
              <a:rPr lang="en-US"/>
              <a:pPr/>
              <a:t>‹#›</a:t>
            </a:fld>
            <a:endParaRPr lang="en-US" dirty="0"/>
          </a:p>
        </p:txBody>
      </p:sp>
      <p:sp>
        <p:nvSpPr>
          <p:cNvPr id="5" name="Title Placeholder 1"/>
          <p:cNvSpPr>
            <a:spLocks noGrp="1"/>
          </p:cNvSpPr>
          <p:nvPr>
            <p:ph type="title"/>
          </p:nvPr>
        </p:nvSpPr>
        <p:spPr bwMode="auto">
          <a:xfrm>
            <a:off x="457200" y="0"/>
            <a:ext cx="6019800"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4D4742"/>
                </a:solidFill>
              </a:defRPr>
            </a:lvl1pPr>
          </a:lstStyle>
          <a:p>
            <a:pPr lvl="0"/>
            <a:r>
              <a:rPr lang="en-US" smtClean="0"/>
              <a:t>Click to edit Master title style</a:t>
            </a:r>
            <a:endParaRPr lang="en-US" dirty="0"/>
          </a:p>
        </p:txBody>
      </p:sp>
      <p:sp>
        <p:nvSpPr>
          <p:cNvPr id="6" name="Text Placeholder 2"/>
          <p:cNvSpPr>
            <a:spLocks noGrp="1"/>
          </p:cNvSpPr>
          <p:nvPr>
            <p:ph idx="1"/>
          </p:nvPr>
        </p:nvSpPr>
        <p:spPr bwMode="auto">
          <a:xfrm>
            <a:off x="457200" y="1333500"/>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rgbClr val="4D4742"/>
                </a:solidFill>
              </a:defRPr>
            </a:lvl1pPr>
            <a:lvl2pPr>
              <a:defRPr>
                <a:solidFill>
                  <a:srgbClr val="4D4742"/>
                </a:solidFill>
              </a:defRPr>
            </a:lvl2pPr>
            <a:lvl3pPr>
              <a:defRPr>
                <a:solidFill>
                  <a:srgbClr val="4D4742"/>
                </a:solidFill>
              </a:defRPr>
            </a:lvl3pPr>
            <a:lvl4pPr>
              <a:defRPr>
                <a:solidFill>
                  <a:srgbClr val="4D4742"/>
                </a:solidFill>
              </a:defRPr>
            </a:lvl4pPr>
            <a:lvl5pPr>
              <a:defRPr>
                <a:solidFill>
                  <a:srgbClr val="4D474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master-image-uc-second-page1920x120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663" y="0"/>
            <a:ext cx="9140337" cy="5715000"/>
          </a:xfrm>
          <a:prstGeom prst="rect">
            <a:avLst/>
          </a:prstGeom>
        </p:spPr>
      </p:pic>
      <p:sp>
        <p:nvSpPr>
          <p:cNvPr id="1027" name="Title Placeholder 1"/>
          <p:cNvSpPr>
            <a:spLocks noGrp="1"/>
          </p:cNvSpPr>
          <p:nvPr>
            <p:ph type="title"/>
          </p:nvPr>
        </p:nvSpPr>
        <p:spPr bwMode="auto">
          <a:xfrm>
            <a:off x="457200" y="0"/>
            <a:ext cx="6019800"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dirty="0"/>
              <a:t>Click to </a:t>
            </a:r>
            <a:r>
              <a:rPr lang="en-CA" dirty="0" smtClean="0"/>
              <a:t>Add Title</a:t>
            </a:r>
            <a:endParaRPr lang="en-US" dirty="0"/>
          </a:p>
        </p:txBody>
      </p:sp>
      <p:sp>
        <p:nvSpPr>
          <p:cNvPr id="1028" name="Text Placeholder 2"/>
          <p:cNvSpPr>
            <a:spLocks noGrp="1"/>
          </p:cNvSpPr>
          <p:nvPr>
            <p:ph type="body" idx="1"/>
          </p:nvPr>
        </p:nvSpPr>
        <p:spPr bwMode="auto">
          <a:xfrm>
            <a:off x="457200" y="1333500"/>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dirty="0"/>
              <a:t>Click to add First level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457200" y="5499365"/>
            <a:ext cx="1447800" cy="203729"/>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Verdana" pitchFamily="-112" charset="0"/>
              </a:defRPr>
            </a:lvl1pPr>
          </a:lstStyle>
          <a:p>
            <a:fld id="{C1AB823D-046A-3E43-AC39-D50A632107B4}" type="datetimeFigureOut">
              <a:rPr lang="en-US" smtClean="0"/>
              <a:pPr/>
              <a:t>6/13/2014</a:t>
            </a:fld>
            <a:endParaRPr lang="en-US" dirty="0"/>
          </a:p>
        </p:txBody>
      </p:sp>
      <p:sp>
        <p:nvSpPr>
          <p:cNvPr id="5" name="Footer Placeholder 4"/>
          <p:cNvSpPr>
            <a:spLocks noGrp="1"/>
          </p:cNvSpPr>
          <p:nvPr>
            <p:ph type="ftr" sz="quarter" idx="3"/>
          </p:nvPr>
        </p:nvSpPr>
        <p:spPr>
          <a:xfrm>
            <a:off x="3124200" y="5499365"/>
            <a:ext cx="2895600" cy="203729"/>
          </a:xfrm>
          <a:prstGeom prst="rect">
            <a:avLst/>
          </a:prstGeom>
        </p:spPr>
        <p:txBody>
          <a:bodyPr vert="horz" lIns="91440" tIns="45720" rIns="91440" bIns="45720" rtlCol="0" anchor="ctr"/>
          <a:lstStyle>
            <a:lvl1pPr algn="ctr" fontAlgn="auto">
              <a:spcBef>
                <a:spcPts val="0"/>
              </a:spcBef>
              <a:spcAft>
                <a:spcPts val="0"/>
              </a:spcAft>
              <a:defRPr sz="1200" dirty="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499365"/>
            <a:ext cx="2133600" cy="203729"/>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Verdana" pitchFamily="-112" charset="0"/>
              </a:defRPr>
            </a:lvl1pPr>
          </a:lstStyle>
          <a:p>
            <a:fld id="{89CF7D46-BFA7-B847-88C3-2F2D1C12454C}" type="slidenum">
              <a:rPr lang="en-US" smtClean="0"/>
              <a:pPr/>
              <a:t>‹#›</a:t>
            </a:fld>
            <a:endParaRPr lang="en-US" dirty="0"/>
          </a:p>
        </p:txBody>
      </p:sp>
      <p:pic>
        <p:nvPicPr>
          <p:cNvPr id="10" name="Picture 9"/>
          <p:cNvPicPr>
            <a:picLocks noChangeAspect="1"/>
          </p:cNvPicPr>
          <p:nvPr/>
        </p:nvPicPr>
        <p:blipFill>
          <a:blip r:embed="rId5"/>
          <a:stretch>
            <a:fillRect/>
          </a:stretch>
        </p:blipFill>
        <p:spPr>
          <a:xfrm>
            <a:off x="8059077" y="235193"/>
            <a:ext cx="814824" cy="554669"/>
          </a:xfrm>
          <a:prstGeom prst="rect">
            <a:avLst/>
          </a:prstGeom>
        </p:spPr>
      </p:pic>
      <p:cxnSp>
        <p:nvCxnSpPr>
          <p:cNvPr id="14" name="Straight Connector 13"/>
          <p:cNvCxnSpPr/>
          <p:nvPr/>
        </p:nvCxnSpPr>
        <p:spPr>
          <a:xfrm>
            <a:off x="8467" y="5448300"/>
            <a:ext cx="9144001" cy="1588"/>
          </a:xfrm>
          <a:prstGeom prst="line">
            <a:avLst/>
          </a:prstGeom>
          <a:ln w="25400"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468" y="5451740"/>
            <a:ext cx="9160936" cy="270844"/>
          </a:xfrm>
          <a:prstGeom prst="rect">
            <a:avLst/>
          </a:prstGeom>
          <a:solidFill>
            <a:srgbClr val="E9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469" y="5295899"/>
            <a:ext cx="9160935" cy="148168"/>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12284" y="5291931"/>
            <a:ext cx="9156284" cy="3968"/>
          </a:xfrm>
          <a:prstGeom prst="line">
            <a:avLst/>
          </a:prstGeom>
          <a:ln w="254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1070" y="5449788"/>
            <a:ext cx="9156284" cy="3968"/>
          </a:xfrm>
          <a:prstGeom prst="line">
            <a:avLst/>
          </a:prstGeom>
          <a:ln w="254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l" defTabSz="457200" rtl="0" eaLnBrk="1" fontAlgn="base" hangingPunct="1">
        <a:spcBef>
          <a:spcPct val="0"/>
        </a:spcBef>
        <a:spcAft>
          <a:spcPct val="0"/>
        </a:spcAft>
        <a:defRPr sz="2600" b="1" kern="1200" baseline="0">
          <a:solidFill>
            <a:srgbClr val="4D4742"/>
          </a:solidFill>
          <a:latin typeface="Verdana"/>
          <a:ea typeface="+mj-ea"/>
          <a:cs typeface="Verdana"/>
        </a:defRPr>
      </a:lvl1pPr>
      <a:lvl2pPr algn="l" defTabSz="457200" rtl="0" eaLnBrk="1" fontAlgn="base" hangingPunct="1">
        <a:spcBef>
          <a:spcPct val="0"/>
        </a:spcBef>
        <a:spcAft>
          <a:spcPct val="0"/>
        </a:spcAft>
        <a:defRPr sz="2600" b="1">
          <a:solidFill>
            <a:srgbClr val="FFFFFF"/>
          </a:solidFill>
          <a:latin typeface="Verdana" pitchFamily="-112" charset="0"/>
        </a:defRPr>
      </a:lvl2pPr>
      <a:lvl3pPr algn="l" defTabSz="457200" rtl="0" eaLnBrk="1" fontAlgn="base" hangingPunct="1">
        <a:spcBef>
          <a:spcPct val="0"/>
        </a:spcBef>
        <a:spcAft>
          <a:spcPct val="0"/>
        </a:spcAft>
        <a:defRPr sz="2600" b="1">
          <a:solidFill>
            <a:srgbClr val="FFFFFF"/>
          </a:solidFill>
          <a:latin typeface="Verdana" pitchFamily="-112" charset="0"/>
        </a:defRPr>
      </a:lvl3pPr>
      <a:lvl4pPr algn="l" defTabSz="457200" rtl="0" eaLnBrk="1" fontAlgn="base" hangingPunct="1">
        <a:spcBef>
          <a:spcPct val="0"/>
        </a:spcBef>
        <a:spcAft>
          <a:spcPct val="0"/>
        </a:spcAft>
        <a:defRPr sz="2600" b="1">
          <a:solidFill>
            <a:srgbClr val="FFFFFF"/>
          </a:solidFill>
          <a:latin typeface="Verdana" pitchFamily="-112" charset="0"/>
        </a:defRPr>
      </a:lvl4pPr>
      <a:lvl5pPr algn="l" defTabSz="457200" rtl="0" eaLnBrk="1" fontAlgn="base" hangingPunct="1">
        <a:spcBef>
          <a:spcPct val="0"/>
        </a:spcBef>
        <a:spcAft>
          <a:spcPct val="0"/>
        </a:spcAft>
        <a:defRPr sz="2600" b="1">
          <a:solidFill>
            <a:srgbClr val="FFFFFF"/>
          </a:solidFill>
          <a:latin typeface="Verdana" pitchFamily="-112" charset="0"/>
        </a:defRPr>
      </a:lvl5pPr>
      <a:lvl6pPr marL="457200" algn="l" defTabSz="457200" rtl="0" eaLnBrk="1" fontAlgn="base" hangingPunct="1">
        <a:spcBef>
          <a:spcPct val="0"/>
        </a:spcBef>
        <a:spcAft>
          <a:spcPct val="0"/>
        </a:spcAft>
        <a:defRPr sz="2600" b="1">
          <a:solidFill>
            <a:srgbClr val="FFFFFF"/>
          </a:solidFill>
          <a:latin typeface="Verdana" pitchFamily="-112" charset="0"/>
        </a:defRPr>
      </a:lvl6pPr>
      <a:lvl7pPr marL="914400" algn="l" defTabSz="457200" rtl="0" eaLnBrk="1" fontAlgn="base" hangingPunct="1">
        <a:spcBef>
          <a:spcPct val="0"/>
        </a:spcBef>
        <a:spcAft>
          <a:spcPct val="0"/>
        </a:spcAft>
        <a:defRPr sz="2600" b="1">
          <a:solidFill>
            <a:srgbClr val="FFFFFF"/>
          </a:solidFill>
          <a:latin typeface="Verdana" pitchFamily="-112" charset="0"/>
        </a:defRPr>
      </a:lvl7pPr>
      <a:lvl8pPr marL="1371600" algn="l" defTabSz="457200" rtl="0" eaLnBrk="1" fontAlgn="base" hangingPunct="1">
        <a:spcBef>
          <a:spcPct val="0"/>
        </a:spcBef>
        <a:spcAft>
          <a:spcPct val="0"/>
        </a:spcAft>
        <a:defRPr sz="2600" b="1">
          <a:solidFill>
            <a:srgbClr val="FFFFFF"/>
          </a:solidFill>
          <a:latin typeface="Verdana" pitchFamily="-112" charset="0"/>
        </a:defRPr>
      </a:lvl8pPr>
      <a:lvl9pPr marL="1828800" algn="l" defTabSz="457200" rtl="0" eaLnBrk="1" fontAlgn="base" hangingPunct="1">
        <a:spcBef>
          <a:spcPct val="0"/>
        </a:spcBef>
        <a:spcAft>
          <a:spcPct val="0"/>
        </a:spcAft>
        <a:defRPr sz="2600" b="1">
          <a:solidFill>
            <a:srgbClr val="FFFFFF"/>
          </a:solidFill>
          <a:latin typeface="Verdana" pitchFamily="-112" charset="0"/>
        </a:defRPr>
      </a:lvl9pPr>
    </p:titleStyle>
    <p:bodyStyle>
      <a:lvl1pPr marL="342900" indent="-342900" algn="l" defTabSz="457200" rtl="0" eaLnBrk="1" fontAlgn="base" hangingPunct="1">
        <a:spcBef>
          <a:spcPct val="20000"/>
        </a:spcBef>
        <a:spcAft>
          <a:spcPct val="0"/>
        </a:spcAft>
        <a:buClr>
          <a:srgbClr val="E98300"/>
        </a:buClr>
        <a:buFont typeface="Wingdings" pitchFamily="-112" charset="2"/>
        <a:buChar char="§"/>
        <a:defRPr sz="2400" kern="1200">
          <a:solidFill>
            <a:srgbClr val="4D4742"/>
          </a:solidFill>
          <a:latin typeface="Verdana"/>
          <a:ea typeface="+mn-ea"/>
          <a:cs typeface="Verdana"/>
        </a:defRPr>
      </a:lvl1pPr>
      <a:lvl2pPr marL="742950" indent="-285750" algn="l" defTabSz="457200" rtl="0" eaLnBrk="1" fontAlgn="base" hangingPunct="1">
        <a:spcBef>
          <a:spcPct val="20000"/>
        </a:spcBef>
        <a:spcAft>
          <a:spcPct val="0"/>
        </a:spcAft>
        <a:buClr>
          <a:srgbClr val="E98300"/>
        </a:buClr>
        <a:buFont typeface="Wingdings" pitchFamily="-112" charset="2"/>
        <a:buChar char="§"/>
        <a:defRPr sz="2200" kern="1200">
          <a:solidFill>
            <a:srgbClr val="4D4742"/>
          </a:solidFill>
          <a:latin typeface="Verdana"/>
          <a:ea typeface="ＭＳ Ｐゴシック" pitchFamily="-112" charset="-128"/>
          <a:cs typeface="Verdana"/>
        </a:defRPr>
      </a:lvl2pPr>
      <a:lvl3pPr marL="1143000" indent="-228600" algn="l" defTabSz="457200" rtl="0" eaLnBrk="1" fontAlgn="base" hangingPunct="1">
        <a:spcBef>
          <a:spcPct val="20000"/>
        </a:spcBef>
        <a:spcAft>
          <a:spcPct val="0"/>
        </a:spcAft>
        <a:buClr>
          <a:srgbClr val="E98300"/>
        </a:buClr>
        <a:buFont typeface="Wingdings" pitchFamily="-112" charset="2"/>
        <a:buChar char="§"/>
        <a:defRPr sz="2000" kern="1200">
          <a:solidFill>
            <a:srgbClr val="4D4742"/>
          </a:solidFill>
          <a:latin typeface="Verdana"/>
          <a:ea typeface="ＭＳ Ｐゴシック" pitchFamily="-112" charset="-128"/>
          <a:cs typeface="Verdana"/>
        </a:defRPr>
      </a:lvl3pPr>
      <a:lvl4pPr marL="1600200" indent="-228600" algn="l" defTabSz="457200" rtl="0" eaLnBrk="1" fontAlgn="base" hangingPunct="1">
        <a:spcBef>
          <a:spcPct val="20000"/>
        </a:spcBef>
        <a:spcAft>
          <a:spcPct val="0"/>
        </a:spcAft>
        <a:buClr>
          <a:srgbClr val="E98300"/>
        </a:buClr>
        <a:buFont typeface="Wingdings" pitchFamily="-112" charset="2"/>
        <a:buChar char="§"/>
        <a:defRPr kern="1200">
          <a:solidFill>
            <a:srgbClr val="4D4742"/>
          </a:solidFill>
          <a:latin typeface="Verdana"/>
          <a:ea typeface="ＭＳ Ｐゴシック" pitchFamily="-112" charset="-128"/>
          <a:cs typeface="Verdana"/>
        </a:defRPr>
      </a:lvl4pPr>
      <a:lvl5pPr marL="2057400" indent="-228600" algn="l" defTabSz="457200" rtl="0" eaLnBrk="1" fontAlgn="base" hangingPunct="1">
        <a:spcBef>
          <a:spcPct val="20000"/>
        </a:spcBef>
        <a:spcAft>
          <a:spcPct val="0"/>
        </a:spcAft>
        <a:buClr>
          <a:srgbClr val="E98300"/>
        </a:buClr>
        <a:buFont typeface="Wingdings" pitchFamily="-112" charset="2"/>
        <a:buChar char="§"/>
        <a:defRPr sz="1400" kern="1200">
          <a:solidFill>
            <a:srgbClr val="4D4742"/>
          </a:solidFill>
          <a:latin typeface="Verdana"/>
          <a:ea typeface="ＭＳ Ｐゴシック" pitchFamily="-112"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afe.com/fme/format-searc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2.png"/></Relationships>
</file>

<file path=ppt/slides/_rels/slide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fmepedia.safe.com/topic/3D" TargetMode="External"/><Relationship Id="rId2" Type="http://schemas.openxmlformats.org/officeDocument/2006/relationships/hyperlink" Target="http://docs.safe.com/fme/html/FME_ReadersWriters/Default.htm" TargetMode="External"/><Relationship Id="rId1" Type="http://schemas.openxmlformats.org/officeDocument/2006/relationships/slideLayout" Target="../slideLayouts/slideLayout2.xml"/><Relationship Id="rId4" Type="http://schemas.openxmlformats.org/officeDocument/2006/relationships/hyperlink" Target="http://fmepedia.safe.com/topic/Point-Cloud"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iki.quality.sig3d.org/index.php/Hauptseite" TargetMode="External"/><Relationship Id="rId2" Type="http://schemas.openxmlformats.org/officeDocument/2006/relationships/hyperlink" Target="http://www.opengeospatial.org/standards/citygml" TargetMode="External"/><Relationship Id="rId1" Type="http://schemas.openxmlformats.org/officeDocument/2006/relationships/slideLayout" Target="../slideLayouts/slideLayout2.xml"/><Relationship Id="rId5" Type="http://schemas.openxmlformats.org/officeDocument/2006/relationships/hyperlink" Target="https://github.com/3dcitydb" TargetMode="External"/><Relationship Id="rId4" Type="http://schemas.openxmlformats.org/officeDocument/2006/relationships/hyperlink" Target="http://www.iai.fzk.de/wwwextern/index.php?id=1134"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mailto:fme@conterra.d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hyperlink" Target="mailto:c.dahmen@conterra.d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p:cNvSpPr>
          <p:nvPr>
            <p:ph type="ctrTitle"/>
          </p:nvPr>
        </p:nvSpPr>
        <p:spPr>
          <a:xfrm>
            <a:off x="685800" y="1209450"/>
            <a:ext cx="5484812" cy="762000"/>
          </a:xfrm>
        </p:spPr>
        <p:txBody>
          <a:bodyPr/>
          <a:lstStyle/>
          <a:p>
            <a:r>
              <a:rPr lang="en-US" dirty="0" smtClean="0"/>
              <a:t>3D &amp; BIM Training Course</a:t>
            </a:r>
            <a:endParaRPr lang="en-US" dirty="0"/>
          </a:p>
        </p:txBody>
      </p:sp>
      <p:sp>
        <p:nvSpPr>
          <p:cNvPr id="6151" name="Text Box 7"/>
          <p:cNvSpPr txBox="1">
            <a:spLocks noChangeArrowheads="1"/>
          </p:cNvSpPr>
          <p:nvPr/>
        </p:nvSpPr>
        <p:spPr bwMode="auto">
          <a:xfrm>
            <a:off x="685800" y="1971450"/>
            <a:ext cx="4643437" cy="510646"/>
          </a:xfrm>
          <a:prstGeom prst="rect">
            <a:avLst/>
          </a:prstGeom>
          <a:noFill/>
          <a:ln w="9525">
            <a:noFill/>
            <a:miter lim="800000"/>
            <a:headEnd/>
            <a:tailEnd/>
          </a:ln>
          <a:effectLst/>
        </p:spPr>
        <p:txBody>
          <a:bodyPr wrap="none">
            <a:prstTxWarp prst="textNoShape">
              <a:avLst/>
            </a:prstTxWarp>
          </a:bodyPr>
          <a:lstStyle/>
          <a:p>
            <a:r>
              <a:rPr lang="de-DE" sz="1400" b="1" dirty="0" err="1" smtClean="0"/>
              <a:t>Room</a:t>
            </a:r>
            <a:r>
              <a:rPr lang="de-DE" sz="1400" b="1" dirty="0" smtClean="0"/>
              <a:t> 210 </a:t>
            </a:r>
          </a:p>
          <a:p>
            <a:r>
              <a:rPr lang="de-DE" sz="1400" dirty="0" smtClean="0"/>
              <a:t>1:15pm </a:t>
            </a:r>
            <a:r>
              <a:rPr lang="de-DE" sz="1400" dirty="0"/>
              <a:t>- 2:45pm</a:t>
            </a:r>
          </a:p>
          <a:p>
            <a:r>
              <a:rPr lang="de-DE" sz="1400" dirty="0"/>
              <a:t>3:00pm - 4:30pm</a:t>
            </a:r>
          </a:p>
          <a:p>
            <a:endParaRPr lang="en-US" sz="1400" dirty="0">
              <a:solidFill>
                <a:srgbClr val="4D4742"/>
              </a:solidFill>
              <a:latin typeface="Verdana" pitchFamily="-11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t="38269"/>
          <a:stretch>
            <a:fillRect/>
          </a:stretch>
        </p:blipFill>
        <p:spPr bwMode="auto">
          <a:xfrm>
            <a:off x="2517696" y="889000"/>
            <a:ext cx="4685071" cy="43928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3D </a:t>
            </a:r>
            <a:r>
              <a:rPr lang="de-DE" dirty="0" err="1" smtClean="0"/>
              <a:t>History</a:t>
            </a:r>
            <a:endParaRPr lang="de-DE" dirty="0"/>
          </a:p>
        </p:txBody>
      </p:sp>
      <p:grpSp>
        <p:nvGrpSpPr>
          <p:cNvPr id="5" name="Group 32"/>
          <p:cNvGrpSpPr>
            <a:grpSpLocks/>
          </p:cNvGrpSpPr>
          <p:nvPr/>
        </p:nvGrpSpPr>
        <p:grpSpPr bwMode="auto">
          <a:xfrm>
            <a:off x="6084391" y="3230415"/>
            <a:ext cx="2376487" cy="836613"/>
            <a:chOff x="249" y="1387"/>
            <a:chExt cx="1497" cy="527"/>
          </a:xfrm>
        </p:grpSpPr>
        <p:grpSp>
          <p:nvGrpSpPr>
            <p:cNvPr id="6" name="Group 31"/>
            <p:cNvGrpSpPr>
              <a:grpSpLocks/>
            </p:cNvGrpSpPr>
            <p:nvPr/>
          </p:nvGrpSpPr>
          <p:grpSpPr bwMode="auto">
            <a:xfrm>
              <a:off x="249" y="1434"/>
              <a:ext cx="635" cy="391"/>
              <a:chOff x="249" y="1434"/>
              <a:chExt cx="635" cy="391"/>
            </a:xfrm>
          </p:grpSpPr>
          <p:sp>
            <p:nvSpPr>
              <p:cNvPr id="8" name="Oval 29"/>
              <p:cNvSpPr>
                <a:spLocks noChangeArrowheads="1"/>
              </p:cNvSpPr>
              <p:nvPr/>
            </p:nvSpPr>
            <p:spPr bwMode="auto">
              <a:xfrm>
                <a:off x="249" y="1434"/>
                <a:ext cx="635" cy="391"/>
              </a:xfrm>
              <a:prstGeom prst="ellipse">
                <a:avLst/>
              </a:prstGeom>
              <a:solidFill>
                <a:srgbClr val="FFC000"/>
              </a:solidFill>
              <a:ln>
                <a:noFill/>
              </a:ln>
              <a:effectLst>
                <a:outerShdw sy="50000" kx="-2453608" rotWithShape="0">
                  <a:schemeClr val="bg2">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lIns="98707" tIns="48487" rIns="98707" bIns="48487" anchor="ctr"/>
              <a:lstStyle/>
              <a:p>
                <a:endParaRPr lang="de-DE">
                  <a:solidFill>
                    <a:schemeClr val="bg1"/>
                  </a:solidFill>
                </a:endParaRPr>
              </a:p>
            </p:txBody>
          </p:sp>
          <p:sp>
            <p:nvSpPr>
              <p:cNvPr id="9" name="Text Box 30"/>
              <p:cNvSpPr txBox="1">
                <a:spLocks noChangeArrowheads="1"/>
              </p:cNvSpPr>
              <p:nvPr/>
            </p:nvSpPr>
            <p:spPr bwMode="auto">
              <a:xfrm>
                <a:off x="340" y="1478"/>
                <a:ext cx="474"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400" b="1" dirty="0" smtClean="0">
                    <a:solidFill>
                      <a:schemeClr val="bg1"/>
                    </a:solidFill>
                    <a:latin typeface="Frutiger 45 Light" pitchFamily="34" charset="0"/>
                  </a:rPr>
                  <a:t>FME 2009</a:t>
                </a:r>
                <a:endParaRPr lang="es-ES" sz="1400" b="1" dirty="0">
                  <a:solidFill>
                    <a:schemeClr val="bg1"/>
                  </a:solidFill>
                  <a:latin typeface="Frutiger 45 Light" pitchFamily="34" charset="0"/>
                </a:endParaRPr>
              </a:p>
            </p:txBody>
          </p:sp>
        </p:grpSp>
        <p:sp>
          <p:nvSpPr>
            <p:cNvPr id="7" name="Text Box 27"/>
            <p:cNvSpPr txBox="1">
              <a:spLocks noChangeArrowheads="1"/>
            </p:cNvSpPr>
            <p:nvPr/>
          </p:nvSpPr>
          <p:spPr bwMode="auto">
            <a:xfrm>
              <a:off x="793" y="1387"/>
              <a:ext cx="953"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n-US" sz="1200" b="1" dirty="0" err="1" smtClean="0">
                  <a:solidFill>
                    <a:schemeClr val="bg1"/>
                  </a:solidFill>
                  <a:latin typeface="Frutiger 45 Light" pitchFamily="34" charset="0"/>
                </a:rPr>
                <a:t>AutoDesk</a:t>
              </a:r>
              <a:r>
                <a:rPr lang="en-US" sz="1200" b="1" dirty="0" smtClean="0">
                  <a:solidFill>
                    <a:schemeClr val="bg1"/>
                  </a:solidFill>
                  <a:latin typeface="Frutiger 45 Light" pitchFamily="34" charset="0"/>
                </a:rPr>
                <a:t> </a:t>
              </a:r>
              <a:r>
                <a:rPr lang="en-US" sz="1200" b="1" dirty="0">
                  <a:solidFill>
                    <a:schemeClr val="bg1"/>
                  </a:solidFill>
                  <a:latin typeface="Frutiger 45 Light" pitchFamily="34" charset="0"/>
                </a:rPr>
                <a:t>3ds, </a:t>
              </a:r>
              <a:r>
                <a:rPr lang="en-US" sz="1200" b="1" dirty="0" err="1">
                  <a:solidFill>
                    <a:schemeClr val="bg1"/>
                  </a:solidFill>
                  <a:latin typeface="Frutiger 45 Light" pitchFamily="34" charset="0"/>
                </a:rPr>
                <a:t>CityGML</a:t>
              </a:r>
              <a:r>
                <a:rPr lang="en-US" sz="1200" b="1" dirty="0">
                  <a:solidFill>
                    <a:schemeClr val="bg1"/>
                  </a:solidFill>
                  <a:latin typeface="Frutiger 45 Light" pitchFamily="34" charset="0"/>
                </a:rPr>
                <a:t>, </a:t>
              </a:r>
              <a:r>
                <a:rPr lang="en-US" sz="1200" b="1" dirty="0" err="1">
                  <a:solidFill>
                    <a:schemeClr val="bg1"/>
                  </a:solidFill>
                  <a:latin typeface="Frutiger 45 Light" pitchFamily="34" charset="0"/>
                </a:rPr>
                <a:t>Wavefront</a:t>
              </a:r>
              <a:r>
                <a:rPr lang="en-US" sz="1200" b="1" dirty="0">
                  <a:solidFill>
                    <a:schemeClr val="bg1"/>
                  </a:solidFill>
                  <a:latin typeface="Frutiger 45 Light" pitchFamily="34" charset="0"/>
                </a:rPr>
                <a:t> OBJ</a:t>
              </a:r>
            </a:p>
            <a:p>
              <a:pPr algn="ctr"/>
              <a:endParaRPr lang="es-ES" sz="1200" b="1" dirty="0">
                <a:solidFill>
                  <a:schemeClr val="bg1"/>
                </a:solidFill>
                <a:latin typeface="Frutiger 45 Light" pitchFamily="34" charset="0"/>
              </a:endParaRPr>
            </a:p>
          </p:txBody>
        </p:sp>
      </p:grpSp>
      <p:grpSp>
        <p:nvGrpSpPr>
          <p:cNvPr id="10" name="Group 33"/>
          <p:cNvGrpSpPr>
            <a:grpSpLocks/>
          </p:cNvGrpSpPr>
          <p:nvPr/>
        </p:nvGrpSpPr>
        <p:grpSpPr bwMode="auto">
          <a:xfrm>
            <a:off x="1602981" y="3613044"/>
            <a:ext cx="2376487" cy="1020763"/>
            <a:chOff x="249" y="1387"/>
            <a:chExt cx="1497" cy="643"/>
          </a:xfrm>
        </p:grpSpPr>
        <p:grpSp>
          <p:nvGrpSpPr>
            <p:cNvPr id="11" name="Group 35"/>
            <p:cNvGrpSpPr>
              <a:grpSpLocks/>
            </p:cNvGrpSpPr>
            <p:nvPr/>
          </p:nvGrpSpPr>
          <p:grpSpPr bwMode="auto">
            <a:xfrm>
              <a:off x="249" y="1434"/>
              <a:ext cx="635" cy="391"/>
              <a:chOff x="249" y="1434"/>
              <a:chExt cx="635" cy="391"/>
            </a:xfrm>
          </p:grpSpPr>
          <p:sp>
            <p:nvSpPr>
              <p:cNvPr id="13" name="Oval 36"/>
              <p:cNvSpPr>
                <a:spLocks noChangeArrowheads="1"/>
              </p:cNvSpPr>
              <p:nvPr/>
            </p:nvSpPr>
            <p:spPr bwMode="auto">
              <a:xfrm>
                <a:off x="249" y="1434"/>
                <a:ext cx="635" cy="391"/>
              </a:xfrm>
              <a:prstGeom prst="ellipse">
                <a:avLst/>
              </a:prstGeom>
              <a:solidFill>
                <a:srgbClr val="FFC000"/>
              </a:solidFill>
              <a:ln>
                <a:noFill/>
              </a:ln>
              <a:effectLst>
                <a:outerShdw sy="50000" kx="-2453608" rotWithShape="0">
                  <a:schemeClr val="bg2">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lIns="98707" tIns="48487" rIns="98707" bIns="48487" anchor="ctr"/>
              <a:lstStyle/>
              <a:p>
                <a:endParaRPr lang="de-DE">
                  <a:solidFill>
                    <a:schemeClr val="bg1"/>
                  </a:solidFill>
                </a:endParaRPr>
              </a:p>
            </p:txBody>
          </p:sp>
          <p:sp>
            <p:nvSpPr>
              <p:cNvPr id="14" name="Text Box 37"/>
              <p:cNvSpPr txBox="1">
                <a:spLocks noChangeArrowheads="1"/>
              </p:cNvSpPr>
              <p:nvPr/>
            </p:nvSpPr>
            <p:spPr bwMode="auto">
              <a:xfrm>
                <a:off x="340" y="1462"/>
                <a:ext cx="474"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400" b="1" dirty="0" smtClean="0">
                    <a:solidFill>
                      <a:schemeClr val="bg1"/>
                    </a:solidFill>
                    <a:latin typeface="Frutiger 45 Light" pitchFamily="34" charset="0"/>
                  </a:rPr>
                  <a:t>FME 2008</a:t>
                </a:r>
                <a:endParaRPr lang="es-ES" sz="1400" b="1" dirty="0">
                  <a:solidFill>
                    <a:schemeClr val="bg1"/>
                  </a:solidFill>
                  <a:latin typeface="Frutiger 45 Light" pitchFamily="34" charset="0"/>
                </a:endParaRPr>
              </a:p>
            </p:txBody>
          </p:sp>
        </p:grpSp>
        <p:sp>
          <p:nvSpPr>
            <p:cNvPr id="12" name="Text Box 34"/>
            <p:cNvSpPr txBox="1">
              <a:spLocks noChangeArrowheads="1"/>
            </p:cNvSpPr>
            <p:nvPr/>
          </p:nvSpPr>
          <p:spPr bwMode="auto">
            <a:xfrm>
              <a:off x="793" y="1387"/>
              <a:ext cx="953"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200" b="1" dirty="0" smtClean="0">
                  <a:solidFill>
                    <a:schemeClr val="bg1"/>
                  </a:solidFill>
                  <a:latin typeface="Frutiger 45 Light" pitchFamily="34" charset="0"/>
                </a:rPr>
                <a:t>‘3D </a:t>
              </a:r>
              <a:r>
                <a:rPr lang="es-ES" sz="1200" b="1" dirty="0" err="1" smtClean="0">
                  <a:solidFill>
                    <a:schemeClr val="bg1"/>
                  </a:solidFill>
                  <a:latin typeface="Frutiger 45 Light" pitchFamily="34" charset="0"/>
                </a:rPr>
                <a:t>release</a:t>
              </a:r>
              <a:r>
                <a:rPr lang="es-ES" sz="1200" b="1" dirty="0" smtClean="0">
                  <a:solidFill>
                    <a:schemeClr val="bg1"/>
                  </a:solidFill>
                  <a:latin typeface="Frutiger 45 Light" pitchFamily="34" charset="0"/>
                </a:rPr>
                <a:t>’</a:t>
              </a:r>
              <a:endParaRPr lang="es-ES" sz="1200" b="1" dirty="0">
                <a:solidFill>
                  <a:schemeClr val="bg1"/>
                </a:solidFill>
                <a:latin typeface="Frutiger 45 Light" pitchFamily="34" charset="0"/>
              </a:endParaRPr>
            </a:p>
            <a:p>
              <a:pPr algn="ctr"/>
              <a:r>
                <a:rPr lang="es-ES" sz="1200" b="1" dirty="0" err="1" smtClean="0">
                  <a:solidFill>
                    <a:schemeClr val="bg1"/>
                  </a:solidFill>
                  <a:latin typeface="Frutiger 45 Light" pitchFamily="34" charset="0"/>
                </a:rPr>
                <a:t>CityGML</a:t>
              </a:r>
              <a:r>
                <a:rPr lang="es-ES" sz="1200" b="1" dirty="0" smtClean="0">
                  <a:solidFill>
                    <a:schemeClr val="bg1"/>
                  </a:solidFill>
                  <a:latin typeface="Frutiger 45 Light" pitchFamily="34" charset="0"/>
                </a:rPr>
                <a:t> </a:t>
              </a:r>
              <a:r>
                <a:rPr lang="es-ES" sz="1200" b="1" dirty="0">
                  <a:solidFill>
                    <a:schemeClr val="bg1"/>
                  </a:solidFill>
                  <a:latin typeface="Frutiger 45 Light" pitchFamily="34" charset="0"/>
                </a:rPr>
                <a:t>Reader, Adobe PDF </a:t>
              </a:r>
              <a:r>
                <a:rPr lang="es-ES" sz="1200" b="1" dirty="0" err="1">
                  <a:solidFill>
                    <a:schemeClr val="bg1"/>
                  </a:solidFill>
                  <a:latin typeface="Frutiger 45 Light" pitchFamily="34" charset="0"/>
                </a:rPr>
                <a:t>Writer</a:t>
              </a:r>
              <a:r>
                <a:rPr lang="es-ES" sz="1200" b="1" dirty="0">
                  <a:solidFill>
                    <a:schemeClr val="bg1"/>
                  </a:solidFill>
                  <a:latin typeface="Frutiger 45 Light" pitchFamily="34" charset="0"/>
                </a:rPr>
                <a:t>, CSG</a:t>
              </a:r>
            </a:p>
            <a:p>
              <a:pPr algn="ctr"/>
              <a:endParaRPr lang="es-ES" sz="1200" b="1" dirty="0">
                <a:solidFill>
                  <a:schemeClr val="bg1"/>
                </a:solidFill>
                <a:latin typeface="Frutiger 45 Light" pitchFamily="34" charset="0"/>
              </a:endParaRPr>
            </a:p>
          </p:txBody>
        </p:sp>
      </p:grpSp>
      <p:grpSp>
        <p:nvGrpSpPr>
          <p:cNvPr id="15" name="Group 38"/>
          <p:cNvGrpSpPr>
            <a:grpSpLocks/>
          </p:cNvGrpSpPr>
          <p:nvPr/>
        </p:nvGrpSpPr>
        <p:grpSpPr bwMode="auto">
          <a:xfrm>
            <a:off x="6012160" y="4266406"/>
            <a:ext cx="2376487" cy="695325"/>
            <a:chOff x="249" y="1387"/>
            <a:chExt cx="1497" cy="438"/>
          </a:xfrm>
        </p:grpSpPr>
        <p:sp>
          <p:nvSpPr>
            <p:cNvPr id="16" name="Text Box 39"/>
            <p:cNvSpPr txBox="1">
              <a:spLocks noChangeArrowheads="1"/>
            </p:cNvSpPr>
            <p:nvPr/>
          </p:nvSpPr>
          <p:spPr bwMode="auto">
            <a:xfrm>
              <a:off x="793" y="1387"/>
              <a:ext cx="953"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de-DE" sz="1200" b="1" dirty="0" err="1" smtClean="0">
                  <a:solidFill>
                    <a:schemeClr val="bg1"/>
                  </a:solidFill>
                  <a:latin typeface="Frutiger 45 Light" pitchFamily="34" charset="0"/>
                </a:rPr>
                <a:t>CityGML</a:t>
              </a:r>
              <a:r>
                <a:rPr lang="de-DE" sz="1200" b="1" dirty="0" smtClean="0">
                  <a:solidFill>
                    <a:schemeClr val="bg1"/>
                  </a:solidFill>
                  <a:latin typeface="Frutiger 45 Light" pitchFamily="34" charset="0"/>
                </a:rPr>
                <a:t> </a:t>
              </a:r>
              <a:r>
                <a:rPr lang="de-DE" sz="1200" b="1" dirty="0" err="1" smtClean="0">
                  <a:solidFill>
                    <a:schemeClr val="bg1"/>
                  </a:solidFill>
                  <a:latin typeface="Frutiger 45 Light" pitchFamily="34" charset="0"/>
                </a:rPr>
                <a:t>PlugIn</a:t>
              </a:r>
              <a:endParaRPr lang="de-DE" sz="1200" b="1" dirty="0">
                <a:solidFill>
                  <a:schemeClr val="bg1"/>
                </a:solidFill>
                <a:latin typeface="Frutiger 45 Light" pitchFamily="34" charset="0"/>
              </a:endParaRPr>
            </a:p>
            <a:p>
              <a:pPr algn="ctr"/>
              <a:endParaRPr lang="es-ES" sz="1200" b="1" dirty="0">
                <a:solidFill>
                  <a:schemeClr val="bg1"/>
                </a:solidFill>
                <a:latin typeface="Frutiger 45 Light" pitchFamily="34" charset="0"/>
              </a:endParaRPr>
            </a:p>
          </p:txBody>
        </p:sp>
        <p:grpSp>
          <p:nvGrpSpPr>
            <p:cNvPr id="17" name="Group 40"/>
            <p:cNvGrpSpPr>
              <a:grpSpLocks/>
            </p:cNvGrpSpPr>
            <p:nvPr/>
          </p:nvGrpSpPr>
          <p:grpSpPr bwMode="auto">
            <a:xfrm>
              <a:off x="249" y="1434"/>
              <a:ext cx="635" cy="391"/>
              <a:chOff x="249" y="1434"/>
              <a:chExt cx="635" cy="391"/>
            </a:xfrm>
          </p:grpSpPr>
          <p:sp>
            <p:nvSpPr>
              <p:cNvPr id="18" name="Oval 41"/>
              <p:cNvSpPr>
                <a:spLocks noChangeArrowheads="1"/>
              </p:cNvSpPr>
              <p:nvPr/>
            </p:nvSpPr>
            <p:spPr bwMode="auto">
              <a:xfrm>
                <a:off x="249" y="1434"/>
                <a:ext cx="635" cy="391"/>
              </a:xfrm>
              <a:prstGeom prst="ellipse">
                <a:avLst/>
              </a:prstGeom>
              <a:solidFill>
                <a:srgbClr val="FFC000"/>
              </a:solidFill>
              <a:ln>
                <a:noFill/>
              </a:ln>
              <a:effectLst>
                <a:outerShdw sy="50000" kx="-2453608" rotWithShape="0">
                  <a:schemeClr val="bg2">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lIns="98707" tIns="48487" rIns="98707" bIns="48487" anchor="ctr"/>
              <a:lstStyle/>
              <a:p>
                <a:endParaRPr lang="de-DE">
                  <a:solidFill>
                    <a:schemeClr val="bg1"/>
                  </a:solidFill>
                </a:endParaRPr>
              </a:p>
            </p:txBody>
          </p:sp>
          <p:sp>
            <p:nvSpPr>
              <p:cNvPr id="19" name="Text Box 42"/>
              <p:cNvSpPr txBox="1">
                <a:spLocks noChangeArrowheads="1"/>
              </p:cNvSpPr>
              <p:nvPr/>
            </p:nvSpPr>
            <p:spPr bwMode="auto">
              <a:xfrm>
                <a:off x="340" y="1462"/>
                <a:ext cx="474"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400" b="1" dirty="0">
                    <a:solidFill>
                      <a:schemeClr val="bg1"/>
                    </a:solidFill>
                    <a:latin typeface="Frutiger 45 Light" pitchFamily="34" charset="0"/>
                  </a:rPr>
                  <a:t>FME </a:t>
                </a:r>
                <a:r>
                  <a:rPr lang="es-ES" sz="1400" b="1" dirty="0" smtClean="0">
                    <a:solidFill>
                      <a:schemeClr val="bg1"/>
                    </a:solidFill>
                    <a:latin typeface="Frutiger 45 Light" pitchFamily="34" charset="0"/>
                  </a:rPr>
                  <a:t>2007</a:t>
                </a:r>
                <a:endParaRPr lang="es-ES" sz="1400" b="1" dirty="0">
                  <a:solidFill>
                    <a:schemeClr val="bg1"/>
                  </a:solidFill>
                  <a:latin typeface="Frutiger 45 Light" pitchFamily="34" charset="0"/>
                </a:endParaRPr>
              </a:p>
            </p:txBody>
          </p:sp>
        </p:grpSp>
      </p:grpSp>
      <p:grpSp>
        <p:nvGrpSpPr>
          <p:cNvPr id="20" name="Group 48"/>
          <p:cNvGrpSpPr>
            <a:grpSpLocks/>
          </p:cNvGrpSpPr>
          <p:nvPr/>
        </p:nvGrpSpPr>
        <p:grpSpPr bwMode="auto">
          <a:xfrm>
            <a:off x="827807" y="4608702"/>
            <a:ext cx="2376488" cy="836613"/>
            <a:chOff x="249" y="1387"/>
            <a:chExt cx="1497" cy="527"/>
          </a:xfrm>
        </p:grpSpPr>
        <p:grpSp>
          <p:nvGrpSpPr>
            <p:cNvPr id="21" name="Group 50"/>
            <p:cNvGrpSpPr>
              <a:grpSpLocks/>
            </p:cNvGrpSpPr>
            <p:nvPr/>
          </p:nvGrpSpPr>
          <p:grpSpPr bwMode="auto">
            <a:xfrm>
              <a:off x="249" y="1434"/>
              <a:ext cx="635" cy="391"/>
              <a:chOff x="249" y="1434"/>
              <a:chExt cx="635" cy="391"/>
            </a:xfrm>
          </p:grpSpPr>
          <p:sp>
            <p:nvSpPr>
              <p:cNvPr id="23" name="Oval 51"/>
              <p:cNvSpPr>
                <a:spLocks noChangeArrowheads="1"/>
              </p:cNvSpPr>
              <p:nvPr/>
            </p:nvSpPr>
            <p:spPr bwMode="auto">
              <a:xfrm>
                <a:off x="249" y="1434"/>
                <a:ext cx="635" cy="391"/>
              </a:xfrm>
              <a:prstGeom prst="ellipse">
                <a:avLst/>
              </a:prstGeom>
              <a:solidFill>
                <a:srgbClr val="FFC000"/>
              </a:solidFill>
              <a:ln>
                <a:noFill/>
              </a:ln>
              <a:effectLst>
                <a:outerShdw sy="50000" kx="-2453608" rotWithShape="0">
                  <a:schemeClr val="bg2">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lIns="98707" tIns="48487" rIns="98707" bIns="48487" anchor="ctr"/>
              <a:lstStyle/>
              <a:p>
                <a:endParaRPr lang="de-DE">
                  <a:solidFill>
                    <a:schemeClr val="bg1"/>
                  </a:solidFill>
                </a:endParaRPr>
              </a:p>
            </p:txBody>
          </p:sp>
          <p:sp>
            <p:nvSpPr>
              <p:cNvPr id="24" name="Text Box 52"/>
              <p:cNvSpPr txBox="1">
                <a:spLocks noChangeArrowheads="1"/>
              </p:cNvSpPr>
              <p:nvPr/>
            </p:nvSpPr>
            <p:spPr bwMode="auto">
              <a:xfrm>
                <a:off x="340" y="1478"/>
                <a:ext cx="474"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400" b="1" dirty="0" smtClean="0">
                    <a:solidFill>
                      <a:schemeClr val="bg1"/>
                    </a:solidFill>
                    <a:latin typeface="Frutiger 45 Light" pitchFamily="34" charset="0"/>
                  </a:rPr>
                  <a:t>FME 2006</a:t>
                </a:r>
                <a:endParaRPr lang="es-ES" sz="1400" b="1" dirty="0">
                  <a:solidFill>
                    <a:schemeClr val="bg1"/>
                  </a:solidFill>
                  <a:latin typeface="Frutiger 45 Light" pitchFamily="34" charset="0"/>
                </a:endParaRPr>
              </a:p>
            </p:txBody>
          </p:sp>
        </p:grpSp>
        <p:sp>
          <p:nvSpPr>
            <p:cNvPr id="22" name="Text Box 49"/>
            <p:cNvSpPr txBox="1">
              <a:spLocks noChangeArrowheads="1"/>
            </p:cNvSpPr>
            <p:nvPr/>
          </p:nvSpPr>
          <p:spPr bwMode="auto">
            <a:xfrm>
              <a:off x="793" y="1387"/>
              <a:ext cx="953"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200" b="1" dirty="0">
                  <a:solidFill>
                    <a:schemeClr val="bg1"/>
                  </a:solidFill>
                  <a:latin typeface="Frutiger 45 Light" pitchFamily="34" charset="0"/>
                </a:rPr>
                <a:t/>
              </a:r>
              <a:br>
                <a:rPr lang="es-ES" sz="1200" b="1" dirty="0">
                  <a:solidFill>
                    <a:schemeClr val="bg1"/>
                  </a:solidFill>
                  <a:latin typeface="Frutiger 45 Light" pitchFamily="34" charset="0"/>
                </a:rPr>
              </a:br>
              <a:r>
                <a:rPr lang="es-ES" sz="1200" b="1" dirty="0" err="1" smtClean="0">
                  <a:solidFill>
                    <a:schemeClr val="bg1"/>
                  </a:solidFill>
                  <a:latin typeface="Frutiger 45 Light" pitchFamily="34" charset="0"/>
                </a:rPr>
                <a:t>Enhanced</a:t>
              </a:r>
              <a:r>
                <a:rPr lang="es-ES" sz="1200" b="1" dirty="0" smtClean="0">
                  <a:solidFill>
                    <a:schemeClr val="bg1"/>
                  </a:solidFill>
                  <a:latin typeface="Frutiger 45 Light" pitchFamily="34" charset="0"/>
                </a:rPr>
                <a:t> </a:t>
              </a:r>
              <a:r>
                <a:rPr lang="es-ES" sz="1200" b="1" dirty="0" err="1">
                  <a:solidFill>
                    <a:schemeClr val="bg1"/>
                  </a:solidFill>
                  <a:latin typeface="Frutiger 45 Light" pitchFamily="34" charset="0"/>
                </a:rPr>
                <a:t>Geometry</a:t>
              </a:r>
              <a:r>
                <a:rPr lang="es-ES" sz="1200" b="1" dirty="0">
                  <a:solidFill>
                    <a:schemeClr val="bg1"/>
                  </a:solidFill>
                  <a:latin typeface="Frutiger 45 Light" pitchFamily="34" charset="0"/>
                </a:rPr>
                <a:t> </a:t>
              </a:r>
              <a:r>
                <a:rPr lang="es-ES" sz="1200" b="1" dirty="0" err="1" smtClean="0">
                  <a:solidFill>
                    <a:schemeClr val="bg1"/>
                  </a:solidFill>
                  <a:latin typeface="Frutiger 45 Light" pitchFamily="34" charset="0"/>
                </a:rPr>
                <a:t>Model</a:t>
              </a:r>
              <a:endParaRPr lang="en-US" sz="1200" b="1" dirty="0">
                <a:solidFill>
                  <a:schemeClr val="bg1"/>
                </a:solidFill>
                <a:latin typeface="Frutiger 45 Light" pitchFamily="34" charset="0"/>
              </a:endParaRPr>
            </a:p>
            <a:p>
              <a:pPr algn="ctr"/>
              <a:endParaRPr lang="es-ES" sz="1200" b="1" dirty="0">
                <a:solidFill>
                  <a:schemeClr val="bg1"/>
                </a:solidFill>
                <a:latin typeface="Frutiger 45 Light" pitchFamily="34" charset="0"/>
              </a:endParaRPr>
            </a:p>
          </p:txBody>
        </p:sp>
      </p:grpSp>
      <p:grpSp>
        <p:nvGrpSpPr>
          <p:cNvPr id="25" name="Group 53"/>
          <p:cNvGrpSpPr>
            <a:grpSpLocks/>
          </p:cNvGrpSpPr>
          <p:nvPr/>
        </p:nvGrpSpPr>
        <p:grpSpPr bwMode="auto">
          <a:xfrm>
            <a:off x="1379352" y="2504077"/>
            <a:ext cx="2376488" cy="836613"/>
            <a:chOff x="249" y="1387"/>
            <a:chExt cx="1497" cy="527"/>
          </a:xfrm>
        </p:grpSpPr>
        <p:grpSp>
          <p:nvGrpSpPr>
            <p:cNvPr id="26" name="Group 55"/>
            <p:cNvGrpSpPr>
              <a:grpSpLocks/>
            </p:cNvGrpSpPr>
            <p:nvPr/>
          </p:nvGrpSpPr>
          <p:grpSpPr bwMode="auto">
            <a:xfrm>
              <a:off x="249" y="1434"/>
              <a:ext cx="635" cy="391"/>
              <a:chOff x="249" y="1434"/>
              <a:chExt cx="635" cy="391"/>
            </a:xfrm>
          </p:grpSpPr>
          <p:sp>
            <p:nvSpPr>
              <p:cNvPr id="28" name="Oval 56"/>
              <p:cNvSpPr>
                <a:spLocks noChangeArrowheads="1"/>
              </p:cNvSpPr>
              <p:nvPr/>
            </p:nvSpPr>
            <p:spPr bwMode="auto">
              <a:xfrm>
                <a:off x="249" y="1434"/>
                <a:ext cx="635" cy="391"/>
              </a:xfrm>
              <a:prstGeom prst="ellipse">
                <a:avLst/>
              </a:prstGeom>
              <a:solidFill>
                <a:srgbClr val="FFC000"/>
              </a:solidFill>
              <a:ln>
                <a:noFill/>
              </a:ln>
              <a:effectLst>
                <a:outerShdw sy="50000" kx="-2453608" rotWithShape="0">
                  <a:schemeClr val="bg2">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lIns="98707" tIns="48487" rIns="98707" bIns="48487" anchor="ctr"/>
              <a:lstStyle/>
              <a:p>
                <a:endParaRPr lang="de-DE">
                  <a:solidFill>
                    <a:schemeClr val="bg1"/>
                  </a:solidFill>
                </a:endParaRPr>
              </a:p>
            </p:txBody>
          </p:sp>
          <p:sp>
            <p:nvSpPr>
              <p:cNvPr id="29" name="Text Box 57"/>
              <p:cNvSpPr txBox="1">
                <a:spLocks noChangeArrowheads="1"/>
              </p:cNvSpPr>
              <p:nvPr/>
            </p:nvSpPr>
            <p:spPr bwMode="auto">
              <a:xfrm>
                <a:off x="340" y="1463"/>
                <a:ext cx="474"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400" b="1" dirty="0" smtClean="0">
                    <a:solidFill>
                      <a:schemeClr val="bg1"/>
                    </a:solidFill>
                    <a:latin typeface="Frutiger 45 Light" pitchFamily="34" charset="0"/>
                  </a:rPr>
                  <a:t>FME 2010</a:t>
                </a:r>
                <a:endParaRPr lang="es-ES" sz="1400" b="1" dirty="0">
                  <a:solidFill>
                    <a:schemeClr val="bg1"/>
                  </a:solidFill>
                  <a:latin typeface="Frutiger 45 Light" pitchFamily="34" charset="0"/>
                </a:endParaRPr>
              </a:p>
            </p:txBody>
          </p:sp>
        </p:grpSp>
        <p:sp>
          <p:nvSpPr>
            <p:cNvPr id="27" name="Text Box 54"/>
            <p:cNvSpPr txBox="1">
              <a:spLocks noChangeArrowheads="1"/>
            </p:cNvSpPr>
            <p:nvPr/>
          </p:nvSpPr>
          <p:spPr bwMode="auto">
            <a:xfrm>
              <a:off x="793" y="1387"/>
              <a:ext cx="953"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200" b="1" dirty="0" err="1" smtClean="0">
                  <a:solidFill>
                    <a:schemeClr val="bg1"/>
                  </a:solidFill>
                  <a:latin typeface="Frutiger 45 Light" pitchFamily="34" charset="0"/>
                </a:rPr>
                <a:t>SketchUp</a:t>
              </a:r>
              <a:r>
                <a:rPr lang="es-ES" sz="1200" b="1" dirty="0">
                  <a:solidFill>
                    <a:schemeClr val="bg1"/>
                  </a:solidFill>
                  <a:latin typeface="Frutiger 45 Light" pitchFamily="34" charset="0"/>
                </a:rPr>
                <a:t>,  Collada, GDB, </a:t>
              </a:r>
              <a:r>
                <a:rPr lang="de-DE" sz="1200" b="1" dirty="0" err="1" smtClean="0">
                  <a:solidFill>
                    <a:schemeClr val="bg1"/>
                  </a:solidFill>
                  <a:latin typeface="Frutiger 45 Light" pitchFamily="34" charset="0"/>
                </a:rPr>
                <a:t>Appearance</a:t>
              </a:r>
              <a:endParaRPr lang="en-US" sz="1200" b="1" dirty="0">
                <a:solidFill>
                  <a:schemeClr val="bg1"/>
                </a:solidFill>
                <a:latin typeface="Frutiger 45 Light" pitchFamily="34" charset="0"/>
              </a:endParaRPr>
            </a:p>
            <a:p>
              <a:pPr algn="ctr"/>
              <a:endParaRPr lang="es-ES" sz="1200" b="1" dirty="0">
                <a:solidFill>
                  <a:schemeClr val="bg1"/>
                </a:solidFill>
                <a:latin typeface="Frutiger 45 Light" pitchFamily="34" charset="0"/>
              </a:endParaRPr>
            </a:p>
          </p:txBody>
        </p:sp>
      </p:grpSp>
      <p:grpSp>
        <p:nvGrpSpPr>
          <p:cNvPr id="30" name="Group 53"/>
          <p:cNvGrpSpPr>
            <a:grpSpLocks/>
          </p:cNvGrpSpPr>
          <p:nvPr/>
        </p:nvGrpSpPr>
        <p:grpSpPr bwMode="auto">
          <a:xfrm>
            <a:off x="5596741" y="2090590"/>
            <a:ext cx="2376488" cy="695325"/>
            <a:chOff x="249" y="1387"/>
            <a:chExt cx="1497" cy="438"/>
          </a:xfrm>
        </p:grpSpPr>
        <p:sp>
          <p:nvSpPr>
            <p:cNvPr id="31" name="Text Box 54"/>
            <p:cNvSpPr txBox="1">
              <a:spLocks noChangeArrowheads="1"/>
            </p:cNvSpPr>
            <p:nvPr/>
          </p:nvSpPr>
          <p:spPr bwMode="auto">
            <a:xfrm>
              <a:off x="793" y="1387"/>
              <a:ext cx="953"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de-DE" sz="1200" b="1" dirty="0" err="1" smtClean="0">
                  <a:solidFill>
                    <a:schemeClr val="bg1"/>
                  </a:solidFill>
                  <a:latin typeface="Frutiger 45 Light" pitchFamily="34" charset="0"/>
                </a:rPr>
                <a:t>PointClouds</a:t>
              </a:r>
              <a:r>
                <a:rPr lang="de-DE" sz="1200" b="1" dirty="0" smtClean="0">
                  <a:solidFill>
                    <a:schemeClr val="bg1"/>
                  </a:solidFill>
                  <a:latin typeface="Frutiger 45 Light" pitchFamily="34" charset="0"/>
                </a:rPr>
                <a:t>, </a:t>
              </a:r>
              <a:r>
                <a:rPr lang="de-DE" sz="1200" b="1" dirty="0" err="1" smtClean="0">
                  <a:solidFill>
                    <a:schemeClr val="bg1"/>
                  </a:solidFill>
                  <a:latin typeface="Frutiger 45 Light" pitchFamily="34" charset="0"/>
                </a:rPr>
                <a:t>SketchUp</a:t>
              </a:r>
              <a:r>
                <a:rPr lang="de-DE" sz="1200" b="1" dirty="0" smtClean="0">
                  <a:solidFill>
                    <a:schemeClr val="bg1"/>
                  </a:solidFill>
                  <a:latin typeface="Frutiger 45 Light" pitchFamily="34" charset="0"/>
                </a:rPr>
                <a:t> Writer</a:t>
              </a:r>
              <a:endParaRPr lang="es-ES" sz="1200" b="1" dirty="0">
                <a:solidFill>
                  <a:schemeClr val="bg1"/>
                </a:solidFill>
                <a:latin typeface="Frutiger 45 Light" pitchFamily="34" charset="0"/>
              </a:endParaRPr>
            </a:p>
          </p:txBody>
        </p:sp>
        <p:grpSp>
          <p:nvGrpSpPr>
            <p:cNvPr id="32" name="Group 55"/>
            <p:cNvGrpSpPr>
              <a:grpSpLocks/>
            </p:cNvGrpSpPr>
            <p:nvPr/>
          </p:nvGrpSpPr>
          <p:grpSpPr bwMode="auto">
            <a:xfrm>
              <a:off x="249" y="1434"/>
              <a:ext cx="635" cy="391"/>
              <a:chOff x="249" y="1434"/>
              <a:chExt cx="635" cy="391"/>
            </a:xfrm>
          </p:grpSpPr>
          <p:sp>
            <p:nvSpPr>
              <p:cNvPr id="33" name="Oval 56"/>
              <p:cNvSpPr>
                <a:spLocks noChangeArrowheads="1"/>
              </p:cNvSpPr>
              <p:nvPr/>
            </p:nvSpPr>
            <p:spPr bwMode="auto">
              <a:xfrm>
                <a:off x="249" y="1434"/>
                <a:ext cx="635" cy="391"/>
              </a:xfrm>
              <a:prstGeom prst="ellipse">
                <a:avLst/>
              </a:prstGeom>
              <a:solidFill>
                <a:srgbClr val="FFC000"/>
              </a:solidFill>
              <a:ln>
                <a:noFill/>
              </a:ln>
              <a:effectLst>
                <a:outerShdw sy="50000" kx="-2453608" rotWithShape="0">
                  <a:schemeClr val="bg2">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lIns="98707" tIns="48487" rIns="98707" bIns="48487" anchor="ctr"/>
              <a:lstStyle/>
              <a:p>
                <a:endParaRPr lang="de-DE">
                  <a:solidFill>
                    <a:schemeClr val="bg1"/>
                  </a:solidFill>
                </a:endParaRPr>
              </a:p>
            </p:txBody>
          </p:sp>
          <p:sp>
            <p:nvSpPr>
              <p:cNvPr id="34" name="Text Box 57"/>
              <p:cNvSpPr txBox="1">
                <a:spLocks noChangeArrowheads="1"/>
              </p:cNvSpPr>
              <p:nvPr/>
            </p:nvSpPr>
            <p:spPr bwMode="auto">
              <a:xfrm>
                <a:off x="340" y="1485"/>
                <a:ext cx="474"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400" b="1" dirty="0" smtClean="0">
                    <a:solidFill>
                      <a:schemeClr val="bg1"/>
                    </a:solidFill>
                    <a:latin typeface="Frutiger 45 Light" pitchFamily="34" charset="0"/>
                  </a:rPr>
                  <a:t>FME 2011</a:t>
                </a:r>
                <a:endParaRPr lang="es-ES" sz="1400" b="1" dirty="0">
                  <a:solidFill>
                    <a:schemeClr val="bg1"/>
                  </a:solidFill>
                  <a:latin typeface="Frutiger 45 Light" pitchFamily="34" charset="0"/>
                </a:endParaRPr>
              </a:p>
            </p:txBody>
          </p:sp>
        </p:grpSp>
      </p:grpSp>
      <p:grpSp>
        <p:nvGrpSpPr>
          <p:cNvPr id="35" name="Group 53"/>
          <p:cNvGrpSpPr>
            <a:grpSpLocks/>
          </p:cNvGrpSpPr>
          <p:nvPr/>
        </p:nvGrpSpPr>
        <p:grpSpPr bwMode="auto">
          <a:xfrm>
            <a:off x="1259585" y="1486713"/>
            <a:ext cx="2376488" cy="695325"/>
            <a:chOff x="249" y="1387"/>
            <a:chExt cx="1497" cy="438"/>
          </a:xfrm>
        </p:grpSpPr>
        <p:grpSp>
          <p:nvGrpSpPr>
            <p:cNvPr id="36" name="Group 55"/>
            <p:cNvGrpSpPr>
              <a:grpSpLocks/>
            </p:cNvGrpSpPr>
            <p:nvPr/>
          </p:nvGrpSpPr>
          <p:grpSpPr bwMode="auto">
            <a:xfrm>
              <a:off x="249" y="1434"/>
              <a:ext cx="635" cy="391"/>
              <a:chOff x="249" y="1434"/>
              <a:chExt cx="635" cy="391"/>
            </a:xfrm>
          </p:grpSpPr>
          <p:sp>
            <p:nvSpPr>
              <p:cNvPr id="38" name="Oval 56"/>
              <p:cNvSpPr>
                <a:spLocks noChangeArrowheads="1"/>
              </p:cNvSpPr>
              <p:nvPr/>
            </p:nvSpPr>
            <p:spPr bwMode="auto">
              <a:xfrm>
                <a:off x="249" y="1434"/>
                <a:ext cx="635" cy="391"/>
              </a:xfrm>
              <a:prstGeom prst="ellipse">
                <a:avLst/>
              </a:prstGeom>
              <a:solidFill>
                <a:srgbClr val="FFC000"/>
              </a:solidFill>
              <a:ln>
                <a:noFill/>
              </a:ln>
              <a:effectLst>
                <a:outerShdw sy="50000" kx="-2453608" rotWithShape="0">
                  <a:schemeClr val="bg2">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lIns="98707" tIns="48487" rIns="98707" bIns="48487" anchor="ctr"/>
              <a:lstStyle/>
              <a:p>
                <a:endParaRPr lang="de-DE">
                  <a:solidFill>
                    <a:schemeClr val="bg1"/>
                  </a:solidFill>
                </a:endParaRPr>
              </a:p>
            </p:txBody>
          </p:sp>
          <p:sp>
            <p:nvSpPr>
              <p:cNvPr id="39" name="Text Box 57"/>
              <p:cNvSpPr txBox="1">
                <a:spLocks noChangeArrowheads="1"/>
              </p:cNvSpPr>
              <p:nvPr/>
            </p:nvSpPr>
            <p:spPr bwMode="auto">
              <a:xfrm>
                <a:off x="340" y="1463"/>
                <a:ext cx="474"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400" b="1" dirty="0" smtClean="0">
                    <a:solidFill>
                      <a:schemeClr val="bg1"/>
                    </a:solidFill>
                    <a:latin typeface="Frutiger 45 Light" pitchFamily="34" charset="0"/>
                  </a:rPr>
                  <a:t>FME 2012</a:t>
                </a:r>
                <a:endParaRPr lang="es-ES" sz="1400" b="1" dirty="0">
                  <a:solidFill>
                    <a:schemeClr val="bg1"/>
                  </a:solidFill>
                  <a:latin typeface="Frutiger 45 Light" pitchFamily="34" charset="0"/>
                </a:endParaRPr>
              </a:p>
            </p:txBody>
          </p:sp>
        </p:grpSp>
        <p:sp>
          <p:nvSpPr>
            <p:cNvPr id="37" name="Text Box 54"/>
            <p:cNvSpPr txBox="1">
              <a:spLocks noChangeArrowheads="1"/>
            </p:cNvSpPr>
            <p:nvPr/>
          </p:nvSpPr>
          <p:spPr bwMode="auto">
            <a:xfrm>
              <a:off x="793" y="1387"/>
              <a:ext cx="953"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de-DE" sz="1200" b="1" dirty="0" err="1" smtClean="0">
                  <a:solidFill>
                    <a:schemeClr val="bg1"/>
                  </a:solidFill>
                  <a:latin typeface="Frutiger 45 Light" pitchFamily="34" charset="0"/>
                </a:rPr>
                <a:t>CityGML</a:t>
              </a:r>
              <a:r>
                <a:rPr lang="de-DE" sz="1200" b="1" dirty="0" smtClean="0">
                  <a:solidFill>
                    <a:schemeClr val="bg1"/>
                  </a:solidFill>
                  <a:latin typeface="Frutiger 45 Light" pitchFamily="34" charset="0"/>
                </a:rPr>
                <a:t> 2.0,</a:t>
              </a:r>
            </a:p>
            <a:p>
              <a:pPr algn="ctr"/>
              <a:r>
                <a:rPr lang="de-DE" sz="1200" b="1" dirty="0" smtClean="0">
                  <a:solidFill>
                    <a:schemeClr val="bg1"/>
                  </a:solidFill>
                  <a:latin typeface="Frutiger 45 Light" pitchFamily="34" charset="0"/>
                </a:rPr>
                <a:t>ADE Support</a:t>
              </a:r>
              <a:endParaRPr lang="en-US" sz="1200" b="1" dirty="0">
                <a:solidFill>
                  <a:schemeClr val="bg1"/>
                </a:solidFill>
                <a:latin typeface="Frutiger 45 Light" pitchFamily="34" charset="0"/>
              </a:endParaRPr>
            </a:p>
            <a:p>
              <a:pPr algn="ctr"/>
              <a:endParaRPr lang="es-ES" sz="1200" b="1" dirty="0">
                <a:solidFill>
                  <a:schemeClr val="bg1"/>
                </a:solidFill>
                <a:latin typeface="Frutiger 45 Light" pitchFamily="34" charset="0"/>
              </a:endParaRPr>
            </a:p>
          </p:txBody>
        </p:sp>
      </p:grpSp>
      <p:grpSp>
        <p:nvGrpSpPr>
          <p:cNvPr id="40" name="Group 53"/>
          <p:cNvGrpSpPr>
            <a:grpSpLocks/>
          </p:cNvGrpSpPr>
          <p:nvPr/>
        </p:nvGrpSpPr>
        <p:grpSpPr bwMode="auto">
          <a:xfrm>
            <a:off x="6162193" y="1206352"/>
            <a:ext cx="2376488" cy="836613"/>
            <a:chOff x="249" y="1387"/>
            <a:chExt cx="1497" cy="527"/>
          </a:xfrm>
        </p:grpSpPr>
        <p:grpSp>
          <p:nvGrpSpPr>
            <p:cNvPr id="41" name="Group 55"/>
            <p:cNvGrpSpPr>
              <a:grpSpLocks/>
            </p:cNvGrpSpPr>
            <p:nvPr/>
          </p:nvGrpSpPr>
          <p:grpSpPr bwMode="auto">
            <a:xfrm>
              <a:off x="249" y="1434"/>
              <a:ext cx="635" cy="391"/>
              <a:chOff x="249" y="1434"/>
              <a:chExt cx="635" cy="391"/>
            </a:xfrm>
          </p:grpSpPr>
          <p:sp>
            <p:nvSpPr>
              <p:cNvPr id="43" name="Oval 56"/>
              <p:cNvSpPr>
                <a:spLocks noChangeArrowheads="1"/>
              </p:cNvSpPr>
              <p:nvPr/>
            </p:nvSpPr>
            <p:spPr bwMode="auto">
              <a:xfrm>
                <a:off x="249" y="1434"/>
                <a:ext cx="635" cy="391"/>
              </a:xfrm>
              <a:prstGeom prst="ellipse">
                <a:avLst/>
              </a:prstGeom>
              <a:solidFill>
                <a:srgbClr val="FFC000"/>
              </a:solidFill>
              <a:ln>
                <a:noFill/>
              </a:ln>
              <a:effectLst>
                <a:outerShdw sy="50000" kx="-2453608" rotWithShape="0">
                  <a:schemeClr val="bg2">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lIns="98707" tIns="48487" rIns="98707" bIns="48487" anchor="ctr"/>
              <a:lstStyle/>
              <a:p>
                <a:endParaRPr lang="de-DE">
                  <a:solidFill>
                    <a:schemeClr val="bg1"/>
                  </a:solidFill>
                </a:endParaRPr>
              </a:p>
            </p:txBody>
          </p:sp>
          <p:sp>
            <p:nvSpPr>
              <p:cNvPr id="44" name="Text Box 57"/>
              <p:cNvSpPr txBox="1">
                <a:spLocks noChangeArrowheads="1"/>
              </p:cNvSpPr>
              <p:nvPr/>
            </p:nvSpPr>
            <p:spPr bwMode="auto">
              <a:xfrm>
                <a:off x="340" y="1463"/>
                <a:ext cx="474"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400" b="1" dirty="0" smtClean="0">
                    <a:solidFill>
                      <a:schemeClr val="bg1"/>
                    </a:solidFill>
                    <a:latin typeface="Frutiger 45 Light" pitchFamily="34" charset="0"/>
                  </a:rPr>
                  <a:t>FME 2013</a:t>
                </a:r>
              </a:p>
            </p:txBody>
          </p:sp>
        </p:grpSp>
        <p:sp>
          <p:nvSpPr>
            <p:cNvPr id="42" name="Text Box 54"/>
            <p:cNvSpPr txBox="1">
              <a:spLocks noChangeArrowheads="1"/>
            </p:cNvSpPr>
            <p:nvPr/>
          </p:nvSpPr>
          <p:spPr bwMode="auto">
            <a:xfrm>
              <a:off x="793" y="1387"/>
              <a:ext cx="953"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de-DE" sz="1200" b="1" dirty="0" smtClean="0">
                  <a:solidFill>
                    <a:schemeClr val="bg1"/>
                  </a:solidFill>
                  <a:latin typeface="Frutiger 45 Light" pitchFamily="34" charset="0"/>
                </a:rPr>
                <a:t>X3D, 3D-Geometry Validation, </a:t>
              </a:r>
            </a:p>
            <a:p>
              <a:pPr algn="ctr"/>
              <a:r>
                <a:rPr lang="es-ES" sz="1200" b="1" dirty="0" smtClean="0">
                  <a:solidFill>
                    <a:schemeClr val="bg1"/>
                  </a:solidFill>
                  <a:latin typeface="Frutiger 45 Light" pitchFamily="34" charset="0"/>
                </a:rPr>
                <a:t>Hill-</a:t>
              </a:r>
              <a:r>
                <a:rPr lang="es-ES" sz="1200" b="1" dirty="0" err="1" smtClean="0">
                  <a:solidFill>
                    <a:schemeClr val="bg1"/>
                  </a:solidFill>
                  <a:latin typeface="Frutiger 45 Light" pitchFamily="34" charset="0"/>
                </a:rPr>
                <a:t>Shading</a:t>
              </a:r>
              <a:endParaRPr lang="es-ES" sz="1200" b="1" dirty="0">
                <a:solidFill>
                  <a:schemeClr val="bg1"/>
                </a:solidFill>
                <a:latin typeface="Frutiger 45 Light" pitchFamily="34" charset="0"/>
              </a:endParaRPr>
            </a:p>
          </p:txBody>
        </p:sp>
      </p:grpSp>
      <p:grpSp>
        <p:nvGrpSpPr>
          <p:cNvPr id="45" name="Group 53"/>
          <p:cNvGrpSpPr>
            <a:grpSpLocks/>
          </p:cNvGrpSpPr>
          <p:nvPr/>
        </p:nvGrpSpPr>
        <p:grpSpPr bwMode="auto">
          <a:xfrm>
            <a:off x="2977027" y="653550"/>
            <a:ext cx="2376488" cy="695325"/>
            <a:chOff x="249" y="1387"/>
            <a:chExt cx="1497" cy="438"/>
          </a:xfrm>
        </p:grpSpPr>
        <p:grpSp>
          <p:nvGrpSpPr>
            <p:cNvPr id="46" name="Group 55"/>
            <p:cNvGrpSpPr>
              <a:grpSpLocks/>
            </p:cNvGrpSpPr>
            <p:nvPr/>
          </p:nvGrpSpPr>
          <p:grpSpPr bwMode="auto">
            <a:xfrm>
              <a:off x="249" y="1434"/>
              <a:ext cx="635" cy="391"/>
              <a:chOff x="249" y="1434"/>
              <a:chExt cx="635" cy="391"/>
            </a:xfrm>
          </p:grpSpPr>
          <p:sp>
            <p:nvSpPr>
              <p:cNvPr id="48" name="Oval 56"/>
              <p:cNvSpPr>
                <a:spLocks noChangeArrowheads="1"/>
              </p:cNvSpPr>
              <p:nvPr/>
            </p:nvSpPr>
            <p:spPr bwMode="auto">
              <a:xfrm>
                <a:off x="249" y="1434"/>
                <a:ext cx="635" cy="391"/>
              </a:xfrm>
              <a:prstGeom prst="ellipse">
                <a:avLst/>
              </a:prstGeom>
              <a:solidFill>
                <a:srgbClr val="FFC000"/>
              </a:solidFill>
              <a:ln>
                <a:noFill/>
              </a:ln>
              <a:effectLst>
                <a:outerShdw sy="50000" kx="-2453608" rotWithShape="0">
                  <a:schemeClr val="bg2">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lIns="98707" tIns="48487" rIns="98707" bIns="48487" anchor="ctr"/>
              <a:lstStyle/>
              <a:p>
                <a:endParaRPr lang="de-DE">
                  <a:solidFill>
                    <a:schemeClr val="bg1"/>
                  </a:solidFill>
                </a:endParaRPr>
              </a:p>
            </p:txBody>
          </p:sp>
          <p:sp>
            <p:nvSpPr>
              <p:cNvPr id="49" name="Text Box 57"/>
              <p:cNvSpPr txBox="1">
                <a:spLocks noChangeArrowheads="1"/>
              </p:cNvSpPr>
              <p:nvPr/>
            </p:nvSpPr>
            <p:spPr bwMode="auto">
              <a:xfrm>
                <a:off x="340" y="1463"/>
                <a:ext cx="474"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es-ES" sz="1400" b="1" dirty="0" smtClean="0">
                    <a:solidFill>
                      <a:schemeClr val="bg1"/>
                    </a:solidFill>
                    <a:latin typeface="Frutiger 45 Light" pitchFamily="34" charset="0"/>
                  </a:rPr>
                  <a:t>FME 2014</a:t>
                </a:r>
              </a:p>
            </p:txBody>
          </p:sp>
        </p:grpSp>
        <p:sp>
          <p:nvSpPr>
            <p:cNvPr id="47" name="Text Box 54"/>
            <p:cNvSpPr txBox="1">
              <a:spLocks noChangeArrowheads="1"/>
            </p:cNvSpPr>
            <p:nvPr/>
          </p:nvSpPr>
          <p:spPr bwMode="auto">
            <a:xfrm>
              <a:off x="793" y="1387"/>
              <a:ext cx="953"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07" tIns="48487" rIns="98707" bIns="48487">
              <a:spAutoFit/>
            </a:bodyPr>
            <a:lstStyle/>
            <a:p>
              <a:pPr algn="ctr"/>
              <a:r>
                <a:rPr lang="de-DE" sz="1200" b="1" dirty="0" err="1" smtClean="0">
                  <a:solidFill>
                    <a:schemeClr val="bg1"/>
                  </a:solidFill>
                  <a:latin typeface="Frutiger 45 Light" pitchFamily="34" charset="0"/>
                </a:rPr>
                <a:t>Revit</a:t>
              </a:r>
              <a:r>
                <a:rPr lang="de-DE" sz="1200" b="1" dirty="0" smtClean="0">
                  <a:solidFill>
                    <a:schemeClr val="bg1"/>
                  </a:solidFill>
                  <a:latin typeface="Frutiger 45 Light" pitchFamily="34" charset="0"/>
                </a:rPr>
                <a:t>, </a:t>
              </a:r>
              <a:r>
                <a:rPr lang="de-DE" sz="1200" b="1" dirty="0" err="1" smtClean="0">
                  <a:solidFill>
                    <a:schemeClr val="bg1"/>
                  </a:solidFill>
                  <a:latin typeface="Frutiger 45 Light" pitchFamily="34" charset="0"/>
                </a:rPr>
                <a:t>SketchUp</a:t>
              </a:r>
              <a:r>
                <a:rPr lang="de-DE" sz="1200" b="1" dirty="0" smtClean="0">
                  <a:solidFill>
                    <a:schemeClr val="bg1"/>
                  </a:solidFill>
                  <a:latin typeface="Frutiger 45 Light" pitchFamily="34" charset="0"/>
                </a:rPr>
                <a:t>, VRML (Reading)</a:t>
              </a:r>
              <a:endParaRPr lang="es-ES" sz="1200" b="1" dirty="0">
                <a:solidFill>
                  <a:schemeClr val="bg1"/>
                </a:solidFill>
                <a:latin typeface="Frutiger 45 Light" pitchFamily="34" charset="0"/>
              </a:endParaRPr>
            </a:p>
          </p:txBody>
        </p:sp>
      </p:grpSp>
    </p:spTree>
    <p:extLst>
      <p:ext uri="{BB962C8B-B14F-4D97-AF65-F5344CB8AC3E}">
        <p14:creationId xmlns:p14="http://schemas.microsoft.com/office/powerpoint/2010/main" val="2805773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Scenarios I</a:t>
            </a:r>
            <a:endParaRPr lang="de-DE" dirty="0"/>
          </a:p>
        </p:txBody>
      </p:sp>
      <p:sp>
        <p:nvSpPr>
          <p:cNvPr id="3" name="Content Placeholder 2"/>
          <p:cNvSpPr>
            <a:spLocks noGrp="1"/>
          </p:cNvSpPr>
          <p:nvPr>
            <p:ph idx="1"/>
          </p:nvPr>
        </p:nvSpPr>
        <p:spPr/>
        <p:txBody>
          <a:bodyPr/>
          <a:lstStyle/>
          <a:p>
            <a:r>
              <a:rPr lang="en-US" dirty="0" smtClean="0"/>
              <a:t>Visualize 3D data (FME Data Inspector)</a:t>
            </a:r>
          </a:p>
          <a:p>
            <a:r>
              <a:rPr lang="en-US" dirty="0" smtClean="0"/>
              <a:t>Format translation</a:t>
            </a:r>
          </a:p>
          <a:p>
            <a:r>
              <a:rPr lang="en-US" dirty="0"/>
              <a:t>Database loading</a:t>
            </a:r>
          </a:p>
          <a:p>
            <a:r>
              <a:rPr lang="en-US" dirty="0" smtClean="0"/>
              <a:t>Data </a:t>
            </a:r>
            <a:r>
              <a:rPr lang="en-US" dirty="0"/>
              <a:t>transformation </a:t>
            </a:r>
            <a:r>
              <a:rPr lang="en-US" dirty="0" smtClean="0"/>
              <a:t>from </a:t>
            </a:r>
            <a:r>
              <a:rPr lang="en-US" dirty="0"/>
              <a:t>2D to 3D</a:t>
            </a:r>
          </a:p>
          <a:p>
            <a:r>
              <a:rPr lang="en-US" dirty="0" smtClean="0"/>
              <a:t>Integration of BIM, CAD, </a:t>
            </a:r>
            <a:r>
              <a:rPr lang="en-US" dirty="0" err="1" smtClean="0"/>
              <a:t>LiDAR</a:t>
            </a:r>
            <a:r>
              <a:rPr lang="en-US" dirty="0" smtClean="0"/>
              <a:t> and GIS data</a:t>
            </a:r>
          </a:p>
          <a:p>
            <a:r>
              <a:rPr lang="en-US" dirty="0" smtClean="0"/>
              <a:t>Sharing and publishing 3D content</a:t>
            </a:r>
          </a:p>
          <a:p>
            <a:r>
              <a:rPr lang="en-US" dirty="0" smtClean="0"/>
              <a:t>BIM / GIS integration</a:t>
            </a:r>
          </a:p>
          <a:p>
            <a:r>
              <a:rPr lang="en-US" dirty="0" smtClean="0"/>
              <a:t>…</a:t>
            </a:r>
          </a:p>
          <a:p>
            <a:endParaRPr lang="de-DE" dirty="0"/>
          </a:p>
        </p:txBody>
      </p:sp>
    </p:spTree>
    <p:extLst>
      <p:ext uri="{BB962C8B-B14F-4D97-AF65-F5344CB8AC3E}">
        <p14:creationId xmlns:p14="http://schemas.microsoft.com/office/powerpoint/2010/main" val="26851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Scenarios </a:t>
            </a:r>
            <a:r>
              <a:rPr lang="de-DE" dirty="0" smtClean="0"/>
              <a:t>II</a:t>
            </a:r>
            <a:endParaRPr lang="de-DE" dirty="0"/>
          </a:p>
        </p:txBody>
      </p:sp>
      <p:sp>
        <p:nvSpPr>
          <p:cNvPr id="3" name="Content Placeholder 2"/>
          <p:cNvSpPr>
            <a:spLocks noGrp="1"/>
          </p:cNvSpPr>
          <p:nvPr>
            <p:ph idx="1"/>
          </p:nvPr>
        </p:nvSpPr>
        <p:spPr/>
        <p:txBody>
          <a:bodyPr/>
          <a:lstStyle/>
          <a:p>
            <a:r>
              <a:rPr lang="en-US" dirty="0"/>
              <a:t>Geometry model </a:t>
            </a:r>
            <a:r>
              <a:rPr lang="en-US" dirty="0" smtClean="0"/>
              <a:t>conversion</a:t>
            </a:r>
          </a:p>
          <a:p>
            <a:r>
              <a:rPr lang="en-US" dirty="0" smtClean="0"/>
              <a:t>Build </a:t>
            </a:r>
            <a:r>
              <a:rPr lang="en-US" dirty="0"/>
              <a:t>surface model from DTM or </a:t>
            </a:r>
            <a:r>
              <a:rPr lang="en-US" dirty="0" err="1" smtClean="0"/>
              <a:t>LiDAR</a:t>
            </a:r>
            <a:endParaRPr lang="en-US" dirty="0"/>
          </a:p>
          <a:p>
            <a:r>
              <a:rPr lang="de-DE" dirty="0" err="1"/>
              <a:t>Drape</a:t>
            </a:r>
            <a:r>
              <a:rPr lang="de-DE" dirty="0"/>
              <a:t> 2d </a:t>
            </a:r>
            <a:r>
              <a:rPr lang="de-DE" dirty="0" err="1"/>
              <a:t>features</a:t>
            </a:r>
            <a:r>
              <a:rPr lang="de-DE" dirty="0"/>
              <a:t> on </a:t>
            </a:r>
            <a:r>
              <a:rPr lang="de-DE" dirty="0" err="1"/>
              <a:t>surface</a:t>
            </a:r>
            <a:endParaRPr lang="de-DE" dirty="0"/>
          </a:p>
          <a:p>
            <a:r>
              <a:rPr lang="en-US" dirty="0"/>
              <a:t>Extract max height from DSM per building</a:t>
            </a:r>
          </a:p>
          <a:p>
            <a:r>
              <a:rPr lang="en-US" dirty="0"/>
              <a:t>Extrude from surface to height</a:t>
            </a:r>
          </a:p>
          <a:p>
            <a:r>
              <a:rPr lang="en-US" dirty="0"/>
              <a:t>Coloring and texturing of surfaces</a:t>
            </a:r>
          </a:p>
          <a:p>
            <a:r>
              <a:rPr lang="de-DE" dirty="0"/>
              <a:t>Powerful </a:t>
            </a:r>
            <a:r>
              <a:rPr lang="de-DE" dirty="0" err="1"/>
              <a:t>xQuery</a:t>
            </a:r>
            <a:r>
              <a:rPr lang="de-DE" dirty="0"/>
              <a:t> </a:t>
            </a:r>
            <a:r>
              <a:rPr lang="de-DE" dirty="0" err="1"/>
              <a:t>options</a:t>
            </a:r>
            <a:endParaRPr lang="de-DE" dirty="0"/>
          </a:p>
          <a:p>
            <a:r>
              <a:rPr lang="de-DE" dirty="0"/>
              <a:t>3D </a:t>
            </a:r>
            <a:r>
              <a:rPr lang="de-DE" dirty="0" err="1"/>
              <a:t>validation</a:t>
            </a:r>
            <a:r>
              <a:rPr lang="de-DE" dirty="0"/>
              <a:t> + </a:t>
            </a:r>
            <a:r>
              <a:rPr lang="de-DE" dirty="0" err="1"/>
              <a:t>repairing</a:t>
            </a:r>
            <a:endParaRPr lang="de-DE" dirty="0"/>
          </a:p>
          <a:p>
            <a:r>
              <a:rPr lang="en-US" dirty="0" smtClean="0"/>
              <a:t>…</a:t>
            </a:r>
            <a:endParaRPr lang="en-US" dirty="0"/>
          </a:p>
          <a:p>
            <a:endParaRPr lang="de-DE" dirty="0"/>
          </a:p>
        </p:txBody>
      </p:sp>
    </p:spTree>
    <p:extLst>
      <p:ext uri="{BB962C8B-B14F-4D97-AF65-F5344CB8AC3E}">
        <p14:creationId xmlns:p14="http://schemas.microsoft.com/office/powerpoint/2010/main" val="2627290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Formats</a:t>
            </a:r>
            <a:endParaRPr lang="de-DE" dirty="0"/>
          </a:p>
        </p:txBody>
      </p:sp>
      <p:pic>
        <p:nvPicPr>
          <p:cNvPr id="4" name="Picture 3" descr="FME-Technology-Diagram (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2381" y="1066800"/>
            <a:ext cx="4683720" cy="3937160"/>
          </a:xfrm>
          <a:prstGeom prst="rect">
            <a:avLst/>
          </a:prstGeom>
        </p:spPr>
      </p:pic>
    </p:spTree>
    <p:extLst>
      <p:ext uri="{BB962C8B-B14F-4D97-AF65-F5344CB8AC3E}">
        <p14:creationId xmlns:p14="http://schemas.microsoft.com/office/powerpoint/2010/main" val="2432081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3D Formats</a:t>
            </a:r>
            <a:endParaRPr lang="de-DE" dirty="0"/>
          </a:p>
        </p:txBody>
      </p:sp>
      <p:sp>
        <p:nvSpPr>
          <p:cNvPr id="3" name="Content Placeholder 2"/>
          <p:cNvSpPr>
            <a:spLocks noGrp="1"/>
          </p:cNvSpPr>
          <p:nvPr>
            <p:ph idx="1"/>
          </p:nvPr>
        </p:nvSpPr>
        <p:spPr/>
        <p:txBody>
          <a:bodyPr/>
          <a:lstStyle/>
          <a:p>
            <a:r>
              <a:rPr lang="en-US" dirty="0"/>
              <a:t>FME supports reading and writing a wide array of </a:t>
            </a:r>
            <a:r>
              <a:rPr lang="en-US" dirty="0" smtClean="0"/>
              <a:t>3D data formats</a:t>
            </a:r>
          </a:p>
          <a:p>
            <a:pPr lvl="1"/>
            <a:r>
              <a:rPr lang="en-US" dirty="0"/>
              <a:t>The extent of 3D support is limited by the level of each format’s own 3D support.</a:t>
            </a:r>
          </a:p>
          <a:p>
            <a:pPr lvl="1"/>
            <a:r>
              <a:rPr lang="en-US" dirty="0"/>
              <a:t>Each combination of reader and writer will have its own unique characteristics and should be tested</a:t>
            </a:r>
            <a:r>
              <a:rPr lang="en-US" dirty="0" smtClean="0"/>
              <a:t>.</a:t>
            </a:r>
          </a:p>
        </p:txBody>
      </p:sp>
    </p:spTree>
    <p:extLst>
      <p:ext uri="{BB962C8B-B14F-4D97-AF65-F5344CB8AC3E}">
        <p14:creationId xmlns:p14="http://schemas.microsoft.com/office/powerpoint/2010/main" val="1007951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Sample #1</a:t>
            </a:r>
            <a:endParaRPr lang="de-DE" dirty="0"/>
          </a:p>
        </p:txBody>
      </p:sp>
      <p:sp>
        <p:nvSpPr>
          <p:cNvPr id="3" name="Content Placeholder 2"/>
          <p:cNvSpPr>
            <a:spLocks noGrp="1"/>
          </p:cNvSpPr>
          <p:nvPr>
            <p:ph idx="1"/>
          </p:nvPr>
        </p:nvSpPr>
        <p:spPr/>
        <p:txBody>
          <a:bodyPr/>
          <a:lstStyle/>
          <a:p>
            <a:r>
              <a:rPr lang="en-US" dirty="0" smtClean="0"/>
              <a:t>1:1-Translation </a:t>
            </a:r>
            <a:r>
              <a:rPr lang="en-US" dirty="0"/>
              <a:t>between 3D Formats using FME Quick </a:t>
            </a:r>
            <a:r>
              <a:rPr lang="en-US" dirty="0" smtClean="0"/>
              <a:t>Translator</a:t>
            </a:r>
          </a:p>
          <a:p>
            <a:r>
              <a:rPr lang="de-DE" dirty="0"/>
              <a:t>Pros</a:t>
            </a:r>
          </a:p>
          <a:p>
            <a:pPr lvl="1"/>
            <a:r>
              <a:rPr lang="de-DE" dirty="0"/>
              <a:t>Easy, quick </a:t>
            </a:r>
            <a:r>
              <a:rPr lang="de-DE" dirty="0" err="1"/>
              <a:t>results</a:t>
            </a:r>
            <a:endParaRPr lang="de-DE" dirty="0"/>
          </a:p>
          <a:p>
            <a:pPr lvl="1"/>
            <a:r>
              <a:rPr lang="de-DE" dirty="0" err="1"/>
              <a:t>Textures</a:t>
            </a:r>
            <a:r>
              <a:rPr lang="de-DE" dirty="0"/>
              <a:t> </a:t>
            </a:r>
            <a:r>
              <a:rPr lang="de-DE" dirty="0" err="1"/>
              <a:t>are</a:t>
            </a:r>
            <a:r>
              <a:rPr lang="de-DE" dirty="0"/>
              <a:t> </a:t>
            </a:r>
            <a:r>
              <a:rPr lang="de-DE" dirty="0" err="1"/>
              <a:t>automatically</a:t>
            </a:r>
            <a:r>
              <a:rPr lang="de-DE" dirty="0"/>
              <a:t> </a:t>
            </a:r>
            <a:r>
              <a:rPr lang="de-DE" dirty="0" err="1"/>
              <a:t>translated</a:t>
            </a:r>
            <a:r>
              <a:rPr lang="de-DE" dirty="0"/>
              <a:t>, </a:t>
            </a:r>
            <a:r>
              <a:rPr lang="de-DE" dirty="0" err="1"/>
              <a:t>no</a:t>
            </a:r>
            <a:r>
              <a:rPr lang="de-DE" dirty="0"/>
              <a:t> </a:t>
            </a:r>
            <a:r>
              <a:rPr lang="de-DE" dirty="0" err="1"/>
              <a:t>user</a:t>
            </a:r>
            <a:r>
              <a:rPr lang="de-DE" dirty="0"/>
              <a:t> </a:t>
            </a:r>
            <a:r>
              <a:rPr lang="de-DE" dirty="0" err="1"/>
              <a:t>interaction</a:t>
            </a:r>
            <a:endParaRPr lang="de-DE" dirty="0"/>
          </a:p>
          <a:p>
            <a:r>
              <a:rPr lang="de-DE" dirty="0"/>
              <a:t>Cons</a:t>
            </a:r>
          </a:p>
          <a:p>
            <a:pPr lvl="1"/>
            <a:r>
              <a:rPr lang="de-DE" dirty="0" err="1"/>
              <a:t>No</a:t>
            </a:r>
            <a:r>
              <a:rPr lang="de-DE" dirty="0"/>
              <a:t> </a:t>
            </a:r>
            <a:r>
              <a:rPr lang="de-DE" dirty="0" err="1"/>
              <a:t>semantics</a:t>
            </a:r>
            <a:endParaRPr lang="de-DE" dirty="0"/>
          </a:p>
          <a:p>
            <a:endParaRPr lang="en-US" dirty="0"/>
          </a:p>
          <a:p>
            <a:endParaRPr lang="en-US" dirty="0" smtClean="0"/>
          </a:p>
          <a:p>
            <a:endParaRPr lang="de-DE" dirty="0"/>
          </a:p>
        </p:txBody>
      </p:sp>
    </p:spTree>
    <p:extLst>
      <p:ext uri="{BB962C8B-B14F-4D97-AF65-F5344CB8AC3E}">
        <p14:creationId xmlns:p14="http://schemas.microsoft.com/office/powerpoint/2010/main" val="14052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3D Formats</a:t>
            </a:r>
            <a:endParaRPr lang="de-DE" dirty="0"/>
          </a:p>
        </p:txBody>
      </p:sp>
      <p:sp>
        <p:nvSpPr>
          <p:cNvPr id="3" name="Content Placeholder 2"/>
          <p:cNvSpPr>
            <a:spLocks noGrp="1"/>
          </p:cNvSpPr>
          <p:nvPr>
            <p:ph idx="1"/>
          </p:nvPr>
        </p:nvSpPr>
        <p:spPr/>
        <p:txBody>
          <a:bodyPr/>
          <a:lstStyle/>
          <a:p>
            <a:r>
              <a:rPr lang="en-US" dirty="0" smtClean="0"/>
              <a:t>In this course</a:t>
            </a:r>
          </a:p>
          <a:p>
            <a:pPr lvl="1"/>
            <a:r>
              <a:rPr lang="en-US" dirty="0" smtClean="0"/>
              <a:t>3D PDF, </a:t>
            </a:r>
            <a:r>
              <a:rPr lang="en-US" dirty="0" err="1" smtClean="0"/>
              <a:t>CityGML</a:t>
            </a:r>
            <a:r>
              <a:rPr lang="en-US" dirty="0" smtClean="0"/>
              <a:t>, KML, IFC, </a:t>
            </a:r>
            <a:r>
              <a:rPr lang="en-US" dirty="0" err="1" smtClean="0"/>
              <a:t>SketchUp</a:t>
            </a:r>
            <a:r>
              <a:rPr lang="en-US" dirty="0" smtClean="0"/>
              <a:t>…</a:t>
            </a:r>
          </a:p>
          <a:p>
            <a:r>
              <a:rPr lang="en-US" dirty="0" smtClean="0"/>
              <a:t>All formats</a:t>
            </a:r>
          </a:p>
          <a:p>
            <a:pPr lvl="1"/>
            <a:r>
              <a:rPr lang="de-DE" dirty="0">
                <a:hlinkClick r:id="rId2"/>
              </a:rPr>
              <a:t>http://</a:t>
            </a:r>
            <a:r>
              <a:rPr lang="de-DE" dirty="0" smtClean="0">
                <a:hlinkClick r:id="rId2"/>
              </a:rPr>
              <a:t>www.safe.com/fme/format-search</a:t>
            </a:r>
            <a:endParaRPr lang="de-DE" dirty="0" smtClean="0"/>
          </a:p>
          <a:p>
            <a:pPr lvl="1"/>
            <a:r>
              <a:rPr lang="de-DE" dirty="0" smtClean="0"/>
              <a:t>Filter: 3D</a:t>
            </a:r>
            <a:endParaRPr lang="de-DE" dirty="0"/>
          </a:p>
        </p:txBody>
      </p:sp>
      <p:pic>
        <p:nvPicPr>
          <p:cNvPr id="4" name="Picture 3"/>
          <p:cNvPicPr>
            <a:picLocks noChangeAspect="1"/>
          </p:cNvPicPr>
          <p:nvPr/>
        </p:nvPicPr>
        <p:blipFill>
          <a:blip r:embed="rId3"/>
          <a:stretch>
            <a:fillRect/>
          </a:stretch>
        </p:blipFill>
        <p:spPr>
          <a:xfrm>
            <a:off x="2711669" y="3650431"/>
            <a:ext cx="4121861" cy="1357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4310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Point Clouds</a:t>
            </a:r>
            <a:endParaRPr lang="de-DE" dirty="0"/>
          </a:p>
        </p:txBody>
      </p:sp>
      <p:sp>
        <p:nvSpPr>
          <p:cNvPr id="9" name="Content Placeholder 8"/>
          <p:cNvSpPr>
            <a:spLocks noGrp="1"/>
          </p:cNvSpPr>
          <p:nvPr>
            <p:ph idx="1"/>
          </p:nvPr>
        </p:nvSpPr>
        <p:spPr/>
        <p:txBody>
          <a:bodyPr/>
          <a:lstStyle/>
          <a:p>
            <a:r>
              <a:rPr lang="de-DE" dirty="0" smtClean="0"/>
              <a:t>Formats</a:t>
            </a:r>
          </a:p>
          <a:p>
            <a:r>
              <a:rPr lang="en-CA" spc="-100" dirty="0"/>
              <a:t>New </a:t>
            </a:r>
            <a:r>
              <a:rPr lang="en-CA" spc="-100" dirty="0" smtClean="0"/>
              <a:t>transformers </a:t>
            </a:r>
            <a:br>
              <a:rPr lang="en-CA" spc="-100" dirty="0" smtClean="0"/>
            </a:br>
            <a:r>
              <a:rPr lang="en-CA" spc="-100" dirty="0" smtClean="0"/>
              <a:t>for component handling</a:t>
            </a:r>
          </a:p>
          <a:p>
            <a:r>
              <a:rPr lang="en-CA" spc="-100" dirty="0" err="1" smtClean="0"/>
              <a:t>PointCloudStatisticsCalculator</a:t>
            </a:r>
            <a:endParaRPr lang="en-CA" spc="-100"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108" y="1234240"/>
            <a:ext cx="2539732" cy="215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59399" y="2767432"/>
            <a:ext cx="3150709" cy="19396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383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Transformers</a:t>
            </a:r>
            <a:endParaRPr lang="de-DE" dirty="0"/>
          </a:p>
        </p:txBody>
      </p:sp>
      <p:pic>
        <p:nvPicPr>
          <p:cNvPr id="4" name="Picture 4" descr="e:\Temp\SNAGHTML7da3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40160"/>
            <a:ext cx="78867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292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Transformer </a:t>
            </a:r>
            <a:r>
              <a:rPr lang="de-DE" dirty="0" err="1" smtClean="0"/>
              <a:t>groups</a:t>
            </a:r>
            <a:endParaRPr lang="de-DE" dirty="0"/>
          </a:p>
        </p:txBody>
      </p:sp>
      <p:sp>
        <p:nvSpPr>
          <p:cNvPr id="3" name="Content Placeholder 2"/>
          <p:cNvSpPr>
            <a:spLocks noGrp="1"/>
          </p:cNvSpPr>
          <p:nvPr>
            <p:ph idx="1"/>
          </p:nvPr>
        </p:nvSpPr>
        <p:spPr/>
        <p:txBody>
          <a:bodyPr/>
          <a:lstStyle/>
          <a:p>
            <a:r>
              <a:rPr lang="de-DE" dirty="0" smtClean="0"/>
              <a:t>3D </a:t>
            </a:r>
          </a:p>
          <a:p>
            <a:pPr lvl="1"/>
            <a:r>
              <a:rPr lang="de-DE" dirty="0" smtClean="0"/>
              <a:t>Extruder, 3DForcer, </a:t>
            </a:r>
            <a:r>
              <a:rPr lang="de-DE" dirty="0" err="1" smtClean="0"/>
              <a:t>MeshMerger</a:t>
            </a:r>
            <a:r>
              <a:rPr lang="de-DE" dirty="0" smtClean="0"/>
              <a:t>, </a:t>
            </a:r>
            <a:r>
              <a:rPr lang="de-DE" dirty="0" err="1" smtClean="0"/>
              <a:t>SurfaceSplitter</a:t>
            </a:r>
            <a:r>
              <a:rPr lang="de-DE" dirty="0" smtClean="0"/>
              <a:t>…</a:t>
            </a:r>
          </a:p>
          <a:p>
            <a:r>
              <a:rPr lang="de-DE" dirty="0" smtClean="0"/>
              <a:t>Surface </a:t>
            </a:r>
            <a:r>
              <a:rPr lang="de-DE" dirty="0" err="1" smtClean="0"/>
              <a:t>model</a:t>
            </a:r>
            <a:endParaRPr lang="de-DE" dirty="0" smtClean="0"/>
          </a:p>
          <a:p>
            <a:pPr lvl="1"/>
            <a:r>
              <a:rPr lang="de-DE" dirty="0" err="1" smtClean="0"/>
              <a:t>SurfaceModeller</a:t>
            </a:r>
            <a:r>
              <a:rPr lang="de-DE" dirty="0" smtClean="0"/>
              <a:t>, </a:t>
            </a:r>
            <a:r>
              <a:rPr lang="de-DE" dirty="0" err="1" smtClean="0"/>
              <a:t>TINGenerator</a:t>
            </a:r>
            <a:r>
              <a:rPr lang="de-DE" dirty="0" smtClean="0"/>
              <a:t>, …</a:t>
            </a:r>
          </a:p>
          <a:p>
            <a:r>
              <a:rPr lang="de-DE" dirty="0" err="1" smtClean="0"/>
              <a:t>Texture</a:t>
            </a:r>
            <a:r>
              <a:rPr lang="de-DE" dirty="0" smtClean="0"/>
              <a:t> </a:t>
            </a:r>
            <a:r>
              <a:rPr lang="de-DE" dirty="0" err="1" smtClean="0"/>
              <a:t>and</a:t>
            </a:r>
            <a:r>
              <a:rPr lang="de-DE" dirty="0" smtClean="0"/>
              <a:t> </a:t>
            </a:r>
            <a:r>
              <a:rPr lang="de-DE" dirty="0" err="1" smtClean="0"/>
              <a:t>Appearance</a:t>
            </a:r>
            <a:endParaRPr lang="de-DE" dirty="0" smtClean="0"/>
          </a:p>
          <a:p>
            <a:pPr lvl="1"/>
            <a:r>
              <a:rPr lang="de-DE" dirty="0" err="1" smtClean="0"/>
              <a:t>AppearanceSetter|Extractor|Styler|Joiner|Remover</a:t>
            </a:r>
            <a:endParaRPr lang="de-DE" dirty="0" smtClean="0"/>
          </a:p>
          <a:p>
            <a:r>
              <a:rPr lang="de-DE" dirty="0" smtClean="0"/>
              <a:t>Infrastructure</a:t>
            </a:r>
          </a:p>
          <a:p>
            <a:pPr lvl="1"/>
            <a:r>
              <a:rPr lang="de-DE" dirty="0" err="1" smtClean="0"/>
              <a:t>Aggregator</a:t>
            </a:r>
            <a:r>
              <a:rPr lang="de-DE" dirty="0" smtClean="0"/>
              <a:t>, </a:t>
            </a:r>
            <a:r>
              <a:rPr lang="de-DE" dirty="0" err="1" smtClean="0"/>
              <a:t>Deaggregator</a:t>
            </a:r>
            <a:r>
              <a:rPr lang="de-DE" dirty="0" smtClean="0"/>
              <a:t>, </a:t>
            </a:r>
            <a:r>
              <a:rPr lang="de-DE" dirty="0" err="1" smtClean="0"/>
              <a:t>GeometryCoercer</a:t>
            </a:r>
            <a:endParaRPr lang="de-DE" dirty="0"/>
          </a:p>
        </p:txBody>
      </p:sp>
    </p:spTree>
    <p:extLst>
      <p:ext uri="{BB962C8B-B14F-4D97-AF65-F5344CB8AC3E}">
        <p14:creationId xmlns:p14="http://schemas.microsoft.com/office/powerpoint/2010/main" val="292654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Abstract (Hidden Slide)</a:t>
            </a:r>
            <a:endParaRPr lang="de-DE" dirty="0"/>
          </a:p>
        </p:txBody>
      </p:sp>
      <p:sp>
        <p:nvSpPr>
          <p:cNvPr id="3" name="Content Placeholder 2"/>
          <p:cNvSpPr>
            <a:spLocks noGrp="1"/>
          </p:cNvSpPr>
          <p:nvPr>
            <p:ph idx="1"/>
          </p:nvPr>
        </p:nvSpPr>
        <p:spPr/>
        <p:txBody>
          <a:bodyPr/>
          <a:lstStyle/>
          <a:p>
            <a:r>
              <a:rPr lang="en-US" sz="1600" dirty="0"/>
              <a:t>3D &amp; BIM</a:t>
            </a:r>
          </a:p>
          <a:p>
            <a:pPr marL="0" indent="0">
              <a:buNone/>
            </a:pPr>
            <a:r>
              <a:rPr lang="en-US" sz="1600" dirty="0"/>
              <a:t>This hands-on training course will teach attendees how to create stunning 3D data with FME. Building on an overview, the course will work through basic workflows, advanced workflows, and discover some sample projects where 3D can be practically applied. Attendees will explore FME’s powerful 3D capabilities, turning data from GIS, CAD, BIM, and other common data sources into formats such </a:t>
            </a:r>
            <a:r>
              <a:rPr lang="en-US" sz="1600" dirty="0" err="1"/>
              <a:t>CityGML</a:t>
            </a:r>
            <a:r>
              <a:rPr lang="en-US" sz="1600" dirty="0"/>
              <a:t>, 3D PDF, and more.</a:t>
            </a:r>
            <a:endParaRPr lang="de-DE" sz="1600" dirty="0"/>
          </a:p>
        </p:txBody>
      </p:sp>
    </p:spTree>
    <p:extLst>
      <p:ext uri="{BB962C8B-B14F-4D97-AF65-F5344CB8AC3E}">
        <p14:creationId xmlns:p14="http://schemas.microsoft.com/office/powerpoint/2010/main" val="75362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Geometry</a:t>
            </a:r>
            <a:r>
              <a:rPr lang="de-DE" dirty="0" smtClean="0"/>
              <a:t> Model</a:t>
            </a:r>
            <a:endParaRPr lang="de-DE" dirty="0"/>
          </a:p>
        </p:txBody>
      </p:sp>
      <p:pic>
        <p:nvPicPr>
          <p:cNvPr id="1026" name="Picture 2" descr="http://www.assessmentservices-edu.com/images/products/detail/EasyshapesFoamGeometricMod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1383076"/>
            <a:ext cx="4368801" cy="365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557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Geometry</a:t>
            </a:r>
            <a:r>
              <a:rPr lang="de-DE" dirty="0" smtClean="0"/>
              <a:t> Model (3D)</a:t>
            </a:r>
            <a:endParaRPr lang="de-DE" dirty="0"/>
          </a:p>
        </p:txBody>
      </p:sp>
      <p:sp>
        <p:nvSpPr>
          <p:cNvPr id="3" name="Content Placeholder 2"/>
          <p:cNvSpPr>
            <a:spLocks noGrp="1"/>
          </p:cNvSpPr>
          <p:nvPr>
            <p:ph idx="1"/>
          </p:nvPr>
        </p:nvSpPr>
        <p:spPr/>
        <p:txBody>
          <a:bodyPr/>
          <a:lstStyle/>
          <a:p>
            <a:r>
              <a:rPr lang="en-US" dirty="0" smtClean="0"/>
              <a:t>FME supports two main different geometry types</a:t>
            </a:r>
          </a:p>
          <a:p>
            <a:pPr lvl="1"/>
            <a:r>
              <a:rPr lang="en-US" dirty="0" smtClean="0"/>
              <a:t>Surface and Solid</a:t>
            </a:r>
          </a:p>
          <a:p>
            <a:pPr lvl="1"/>
            <a:r>
              <a:rPr lang="en-US" dirty="0" smtClean="0"/>
              <a:t>One format </a:t>
            </a:r>
            <a:r>
              <a:rPr lang="en-US" dirty="0"/>
              <a:t>supports solids and another supports only </a:t>
            </a:r>
            <a:r>
              <a:rPr lang="en-US" dirty="0" smtClean="0"/>
              <a:t>faces</a:t>
            </a:r>
          </a:p>
          <a:p>
            <a:pPr lvl="1"/>
            <a:r>
              <a:rPr lang="en-US" dirty="0" smtClean="0"/>
              <a:t>Geometry type conversion</a:t>
            </a:r>
          </a:p>
          <a:p>
            <a:endParaRPr lang="en-US" dirty="0"/>
          </a:p>
          <a:p>
            <a:r>
              <a:rPr lang="en-US" dirty="0" smtClean="0"/>
              <a:t>FME </a:t>
            </a:r>
            <a:r>
              <a:rPr lang="en-US" dirty="0"/>
              <a:t>uses a right-handed </a:t>
            </a:r>
            <a:r>
              <a:rPr lang="en-US" dirty="0" smtClean="0"/>
              <a:t/>
            </a:r>
            <a:br>
              <a:rPr lang="en-US" dirty="0" smtClean="0"/>
            </a:br>
            <a:r>
              <a:rPr lang="en-US" dirty="0" smtClean="0"/>
              <a:t>coordinate </a:t>
            </a:r>
            <a:r>
              <a:rPr lang="en-US" dirty="0"/>
              <a:t>system to </a:t>
            </a:r>
            <a:r>
              <a:rPr lang="en-US" dirty="0" smtClean="0"/>
              <a:t>determine</a:t>
            </a:r>
            <a:br>
              <a:rPr lang="en-US" dirty="0" smtClean="0"/>
            </a:br>
            <a:r>
              <a:rPr lang="en-US" dirty="0" smtClean="0"/>
              <a:t>the </a:t>
            </a:r>
            <a:r>
              <a:rPr lang="en-US" dirty="0"/>
              <a:t>orientation</a:t>
            </a:r>
          </a:p>
          <a:p>
            <a:endParaRPr lang="en-US" dirty="0" smtClean="0"/>
          </a:p>
          <a:p>
            <a:pPr lvl="1"/>
            <a:endParaRPr lang="de-DE" dirty="0"/>
          </a:p>
        </p:txBody>
      </p:sp>
      <p:pic>
        <p:nvPicPr>
          <p:cNvPr id="1026" name="Picture 2" descr="http://viz.aset.psu.edu/gho/sem_notes/3d_fundamentals/gifs/left_right_ha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298967"/>
            <a:ext cx="2401887" cy="1806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674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Surface </a:t>
            </a:r>
            <a:r>
              <a:rPr lang="de-DE" dirty="0" err="1" smtClean="0"/>
              <a:t>and</a:t>
            </a:r>
            <a:r>
              <a:rPr lang="de-DE" dirty="0" smtClean="0"/>
              <a:t> Solid I</a:t>
            </a:r>
            <a:endParaRPr lang="de-DE" dirty="0"/>
          </a:p>
        </p:txBody>
      </p:sp>
      <p:sp>
        <p:nvSpPr>
          <p:cNvPr id="3" name="Content Placeholder 2"/>
          <p:cNvSpPr>
            <a:spLocks noGrp="1"/>
          </p:cNvSpPr>
          <p:nvPr>
            <p:ph idx="1"/>
          </p:nvPr>
        </p:nvSpPr>
        <p:spPr/>
        <p:txBody>
          <a:bodyPr/>
          <a:lstStyle/>
          <a:p>
            <a:r>
              <a:rPr lang="de-DE" dirty="0" smtClean="0"/>
              <a:t>Surface</a:t>
            </a:r>
          </a:p>
          <a:p>
            <a:pPr lvl="1"/>
            <a:r>
              <a:rPr lang="en-US" dirty="0" smtClean="0"/>
              <a:t>‘Face’ </a:t>
            </a:r>
            <a:r>
              <a:rPr lang="en-US" dirty="0"/>
              <a:t>is a planar area in 3D </a:t>
            </a:r>
            <a:r>
              <a:rPr lang="en-US" dirty="0" smtClean="0"/>
              <a:t>space</a:t>
            </a:r>
          </a:p>
          <a:p>
            <a:pPr lvl="1"/>
            <a:r>
              <a:rPr lang="en-US" dirty="0" smtClean="0"/>
              <a:t>Surface normal: </a:t>
            </a:r>
            <a:r>
              <a:rPr lang="en-US" dirty="0"/>
              <a:t>a vector that points outwards perpendicular from the </a:t>
            </a:r>
            <a:r>
              <a:rPr lang="en-US" dirty="0" smtClean="0"/>
              <a:t>area</a:t>
            </a:r>
          </a:p>
          <a:p>
            <a:pPr lvl="1"/>
            <a:r>
              <a:rPr lang="de-DE" dirty="0" err="1" smtClean="0"/>
              <a:t>IFMECompositeSurface</a:t>
            </a:r>
            <a:r>
              <a:rPr lang="de-DE" dirty="0"/>
              <a:t>, </a:t>
            </a:r>
            <a:r>
              <a:rPr lang="de-DE" dirty="0" err="1" smtClean="0"/>
              <a:t>IFMEMultiSurface</a:t>
            </a:r>
            <a:r>
              <a:rPr lang="de-DE" dirty="0" smtClean="0"/>
              <a:t>, </a:t>
            </a:r>
            <a:r>
              <a:rPr lang="de-DE" dirty="0" err="1" smtClean="0"/>
              <a:t>IFMEMesh</a:t>
            </a:r>
            <a:endParaRPr lang="de-DE" dirty="0"/>
          </a:p>
        </p:txBody>
      </p:sp>
      <p:pic>
        <p:nvPicPr>
          <p:cNvPr id="7" name="Picture 5"/>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768023" y="3805177"/>
            <a:ext cx="1487241" cy="1244562"/>
          </a:xfrm>
          <a:prstGeom prst="rect">
            <a:avLst/>
          </a:prstGeom>
          <a:noFill/>
          <a:ln w="9525">
            <a:noFill/>
            <a:miter lim="800000"/>
            <a:headEnd/>
            <a:tailEnd/>
          </a:ln>
        </p:spPr>
      </p:pic>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40" y="3755528"/>
            <a:ext cx="1912987" cy="12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upload.wikimedia.org/wikipedia/commons/thumb/7/7e/Surface_normal_illustration.png/220px-Surface_normal_illustration.png"/>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650483"/>
            <a:ext cx="1459595" cy="1454653"/>
          </a:xfrm>
          <a:prstGeom prst="rect">
            <a:avLst/>
          </a:prstGeom>
          <a:noFill/>
          <a:ln>
            <a:noFill/>
          </a:ln>
        </p:spPr>
      </p:pic>
    </p:spTree>
    <p:extLst>
      <p:ext uri="{BB962C8B-B14F-4D97-AF65-F5344CB8AC3E}">
        <p14:creationId xmlns:p14="http://schemas.microsoft.com/office/powerpoint/2010/main" val="2044008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Surface </a:t>
            </a:r>
            <a:r>
              <a:rPr lang="de-DE" dirty="0" err="1"/>
              <a:t>and</a:t>
            </a:r>
            <a:r>
              <a:rPr lang="de-DE" dirty="0"/>
              <a:t> Solid II</a:t>
            </a:r>
          </a:p>
        </p:txBody>
      </p:sp>
      <p:sp>
        <p:nvSpPr>
          <p:cNvPr id="3" name="Content Placeholder 2"/>
          <p:cNvSpPr>
            <a:spLocks noGrp="1"/>
          </p:cNvSpPr>
          <p:nvPr>
            <p:ph idx="1"/>
          </p:nvPr>
        </p:nvSpPr>
        <p:spPr/>
        <p:txBody>
          <a:bodyPr/>
          <a:lstStyle/>
          <a:p>
            <a:r>
              <a:rPr lang="en-US" dirty="0"/>
              <a:t>Solids</a:t>
            </a:r>
          </a:p>
          <a:p>
            <a:pPr lvl="1"/>
            <a:r>
              <a:rPr lang="en-US" dirty="0"/>
              <a:t>A solid is a volume (closed surface) in 3D space</a:t>
            </a:r>
          </a:p>
          <a:p>
            <a:pPr lvl="1"/>
            <a:r>
              <a:rPr lang="en-US" dirty="0"/>
              <a:t>Defined by a collection of connected surfaces</a:t>
            </a:r>
          </a:p>
          <a:p>
            <a:pPr lvl="1"/>
            <a:r>
              <a:rPr lang="en-US" dirty="0"/>
              <a:t>Solids can contain spatial voids</a:t>
            </a:r>
          </a:p>
          <a:p>
            <a:pPr lvl="1"/>
            <a:r>
              <a:rPr lang="en-US" dirty="0" err="1"/>
              <a:t>IFMEExtrusion</a:t>
            </a:r>
            <a:r>
              <a:rPr lang="en-US" dirty="0"/>
              <a:t>, </a:t>
            </a:r>
            <a:r>
              <a:rPr lang="en-US" dirty="0" err="1"/>
              <a:t>IFMECompositeSolid</a:t>
            </a:r>
            <a:r>
              <a:rPr lang="en-US" dirty="0"/>
              <a:t>, </a:t>
            </a:r>
            <a:r>
              <a:rPr lang="en-US" dirty="0" err="1"/>
              <a:t>IFMEMulti</a:t>
            </a:r>
            <a:r>
              <a:rPr lang="en-US" dirty="0"/>
              <a:t>-Solid, </a:t>
            </a:r>
            <a:r>
              <a:rPr lang="en-US" dirty="0" err="1"/>
              <a:t>IFMECSGSolid</a:t>
            </a:r>
            <a:endParaRPr lang="en-US" dirty="0"/>
          </a:p>
          <a:p>
            <a:endParaRPr lang="de-DE" dirty="0"/>
          </a:p>
        </p:txBody>
      </p:sp>
      <p:pic>
        <p:nvPicPr>
          <p:cNvPr id="4" name="Picture 490" descr="LO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712" y="3682986"/>
            <a:ext cx="1446312" cy="155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6998" y="4971729"/>
            <a:ext cx="1254612" cy="31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90" descr="LO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670" y="3629357"/>
            <a:ext cx="1364939" cy="146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p-Down Arrow 6"/>
          <p:cNvSpPr/>
          <p:nvPr/>
        </p:nvSpPr>
        <p:spPr>
          <a:xfrm>
            <a:off x="4365277" y="4085394"/>
            <a:ext cx="367723" cy="1008624"/>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Picture 5" descr="Csg_un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198" y="3833846"/>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11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Sample #2</a:t>
            </a:r>
            <a:endParaRPr lang="de-DE" dirty="0"/>
          </a:p>
        </p:txBody>
      </p:sp>
      <p:sp>
        <p:nvSpPr>
          <p:cNvPr id="3" name="Content Placeholder 2"/>
          <p:cNvSpPr>
            <a:spLocks noGrp="1"/>
          </p:cNvSpPr>
          <p:nvPr>
            <p:ph idx="1"/>
          </p:nvPr>
        </p:nvSpPr>
        <p:spPr/>
        <p:txBody>
          <a:bodyPr/>
          <a:lstStyle/>
          <a:p>
            <a:pPr marL="342900" lvl="1" indent="-342900"/>
            <a:r>
              <a:rPr lang="en-US" dirty="0"/>
              <a:t>Geometry type </a:t>
            </a:r>
            <a:r>
              <a:rPr lang="en-US" dirty="0" smtClean="0"/>
              <a:t>conversions between Solid and Surface geometry types</a:t>
            </a:r>
          </a:p>
          <a:p>
            <a:pPr marL="342900" lvl="1" indent="-342900"/>
            <a:r>
              <a:rPr lang="en-US" dirty="0" smtClean="0"/>
              <a:t>Key Transformers</a:t>
            </a:r>
          </a:p>
          <a:p>
            <a:pPr marL="742950" lvl="2" indent="-342900"/>
            <a:r>
              <a:rPr lang="en-US" dirty="0" err="1" smtClean="0"/>
              <a:t>GeometryCoercer</a:t>
            </a:r>
            <a:endParaRPr lang="en-US" dirty="0" smtClean="0"/>
          </a:p>
          <a:p>
            <a:pPr marL="742950" lvl="2" indent="-342900"/>
            <a:r>
              <a:rPr lang="en-US" dirty="0" smtClean="0"/>
              <a:t>Aggregator/ </a:t>
            </a:r>
            <a:r>
              <a:rPr lang="en-US" dirty="0" err="1" smtClean="0"/>
              <a:t>Deaggregator</a:t>
            </a:r>
            <a:endParaRPr lang="en-US" dirty="0" smtClean="0"/>
          </a:p>
          <a:p>
            <a:pPr marL="742950" lvl="2" indent="-342900"/>
            <a:r>
              <a:rPr lang="en-US" dirty="0" err="1" smtClean="0"/>
              <a:t>GeometryValidator</a:t>
            </a:r>
            <a:endParaRPr lang="en-US" dirty="0"/>
          </a:p>
          <a:p>
            <a:endParaRPr lang="en-US" dirty="0"/>
          </a:p>
          <a:p>
            <a:endParaRPr lang="en-US" dirty="0" smtClean="0"/>
          </a:p>
          <a:p>
            <a:endParaRPr lang="de-DE" dirty="0"/>
          </a:p>
        </p:txBody>
      </p:sp>
      <p:pic>
        <p:nvPicPr>
          <p:cNvPr id="2050" name="Picture 2" descr="BuildingSolidXli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999" y="2845942"/>
            <a:ext cx="2689225" cy="185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766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FME Data </a:t>
            </a:r>
            <a:r>
              <a:rPr lang="de-DE" dirty="0" err="1" smtClean="0"/>
              <a:t>Inspector</a:t>
            </a:r>
            <a:endParaRPr lang="de-DE" dirty="0"/>
          </a:p>
        </p:txBody>
      </p:sp>
      <p:sp>
        <p:nvSpPr>
          <p:cNvPr id="3" name="Content Placeholder 2"/>
          <p:cNvSpPr>
            <a:spLocks noGrp="1"/>
          </p:cNvSpPr>
          <p:nvPr>
            <p:ph idx="1"/>
          </p:nvPr>
        </p:nvSpPr>
        <p:spPr/>
        <p:txBody>
          <a:bodyPr/>
          <a:lstStyle/>
          <a:p>
            <a:r>
              <a:rPr lang="en-US" dirty="0" smtClean="0"/>
              <a:t>FME</a:t>
            </a:r>
            <a:r>
              <a:rPr lang="en-US" dirty="0"/>
              <a:t> Data Inspector can view both 2D and </a:t>
            </a:r>
            <a:r>
              <a:rPr lang="en-US" dirty="0" smtClean="0"/>
              <a:t>3D</a:t>
            </a:r>
          </a:p>
          <a:p>
            <a:pPr lvl="1"/>
            <a:r>
              <a:rPr lang="en-US" dirty="0" smtClean="0"/>
              <a:t>Including Point Cloud data</a:t>
            </a:r>
          </a:p>
          <a:p>
            <a:r>
              <a:rPr lang="en-US" dirty="0" smtClean="0"/>
              <a:t>Switch View (2D </a:t>
            </a:r>
            <a:r>
              <a:rPr lang="en-US" dirty="0"/>
              <a:t>or </a:t>
            </a:r>
            <a:r>
              <a:rPr lang="en-US" dirty="0" smtClean="0"/>
              <a:t>3D)</a:t>
            </a:r>
          </a:p>
          <a:p>
            <a:r>
              <a:rPr lang="de-DE" dirty="0"/>
              <a:t>3D </a:t>
            </a:r>
            <a:r>
              <a:rPr lang="de-DE" dirty="0" err="1"/>
              <a:t>inspection</a:t>
            </a:r>
            <a:r>
              <a:rPr lang="de-DE" dirty="0"/>
              <a:t> </a:t>
            </a:r>
            <a:r>
              <a:rPr lang="de-DE" dirty="0" err="1"/>
              <a:t>tools</a:t>
            </a:r>
            <a:endParaRPr lang="de-DE"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869" y="1856624"/>
            <a:ext cx="3359931" cy="2448272"/>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Z:\DataInsp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8704" y="3172409"/>
            <a:ext cx="3312368" cy="2094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23268" y="3425046"/>
            <a:ext cx="2887663" cy="1759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116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FME Data </a:t>
            </a:r>
            <a:r>
              <a:rPr lang="de-DE" dirty="0" err="1" smtClean="0"/>
              <a:t>Inspector</a:t>
            </a:r>
            <a:endParaRPr lang="de-DE" dirty="0"/>
          </a:p>
        </p:txBody>
      </p:sp>
      <p:sp>
        <p:nvSpPr>
          <p:cNvPr id="3" name="Content Placeholder 2"/>
          <p:cNvSpPr>
            <a:spLocks noGrp="1"/>
          </p:cNvSpPr>
          <p:nvPr>
            <p:ph idx="1"/>
          </p:nvPr>
        </p:nvSpPr>
        <p:spPr/>
        <p:txBody>
          <a:bodyPr/>
          <a:lstStyle/>
          <a:p>
            <a:r>
              <a:rPr lang="de-DE" dirty="0" smtClean="0"/>
              <a:t>3D </a:t>
            </a:r>
            <a:r>
              <a:rPr lang="de-DE" dirty="0" err="1" smtClean="0"/>
              <a:t>geometry</a:t>
            </a:r>
            <a:r>
              <a:rPr lang="de-DE" dirty="0" smtClean="0"/>
              <a:t> </a:t>
            </a:r>
            <a:r>
              <a:rPr lang="de-DE" dirty="0" err="1" smtClean="0"/>
              <a:t>properties</a:t>
            </a:r>
            <a:endParaRPr lang="de-DE" dirty="0"/>
          </a:p>
        </p:txBody>
      </p:sp>
      <p:pic>
        <p:nvPicPr>
          <p:cNvPr id="4" name="Picture 3"/>
          <p:cNvPicPr>
            <a:picLocks noChangeAspect="1"/>
          </p:cNvPicPr>
          <p:nvPr/>
        </p:nvPicPr>
        <p:blipFill>
          <a:blip r:embed="rId2"/>
          <a:stretch>
            <a:fillRect/>
          </a:stretch>
        </p:blipFill>
        <p:spPr>
          <a:xfrm>
            <a:off x="1678006" y="1979407"/>
            <a:ext cx="2893994" cy="3125729"/>
          </a:xfrm>
          <a:prstGeom prst="rect">
            <a:avLst/>
          </a:prstGeom>
        </p:spPr>
      </p:pic>
      <p:pic>
        <p:nvPicPr>
          <p:cNvPr id="5" name="Picture 4"/>
          <p:cNvPicPr>
            <a:picLocks noChangeAspect="1"/>
          </p:cNvPicPr>
          <p:nvPr/>
        </p:nvPicPr>
        <p:blipFill>
          <a:blip r:embed="rId3"/>
          <a:stretch>
            <a:fillRect/>
          </a:stretch>
        </p:blipFill>
        <p:spPr>
          <a:xfrm>
            <a:off x="5099000" y="1979407"/>
            <a:ext cx="3402897" cy="3196292"/>
          </a:xfrm>
          <a:prstGeom prst="rect">
            <a:avLst/>
          </a:prstGeom>
        </p:spPr>
      </p:pic>
    </p:spTree>
    <p:extLst>
      <p:ext uri="{BB962C8B-B14F-4D97-AF65-F5344CB8AC3E}">
        <p14:creationId xmlns:p14="http://schemas.microsoft.com/office/powerpoint/2010/main" val="3276572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85064"/>
            <a:ext cx="7696200" cy="914400"/>
          </a:xfrm>
        </p:spPr>
        <p:txBody>
          <a:bodyPr/>
          <a:lstStyle/>
          <a:p>
            <a:r>
              <a:rPr lang="de-DE" b="0" dirty="0" smtClean="0"/>
              <a:t>Chapter II</a:t>
            </a:r>
            <a:r>
              <a:rPr lang="de-DE" dirty="0" smtClean="0"/>
              <a:t/>
            </a:r>
            <a:br>
              <a:rPr lang="de-DE" dirty="0" smtClean="0"/>
            </a:br>
            <a:r>
              <a:rPr lang="de-DE" dirty="0" smtClean="0"/>
              <a:t>Create </a:t>
            </a:r>
            <a:r>
              <a:rPr lang="de-DE" dirty="0"/>
              <a:t>3D </a:t>
            </a:r>
            <a:r>
              <a:rPr lang="de-DE" dirty="0" err="1"/>
              <a:t>models</a:t>
            </a:r>
            <a:r>
              <a:rPr lang="de-DE" dirty="0"/>
              <a:t> </a:t>
            </a:r>
            <a:r>
              <a:rPr lang="de-DE" dirty="0" err="1"/>
              <a:t>from</a:t>
            </a:r>
            <a:r>
              <a:rPr lang="de-DE" dirty="0"/>
              <a:t> 2D </a:t>
            </a:r>
            <a:r>
              <a:rPr lang="de-DE" dirty="0" err="1"/>
              <a:t>data</a:t>
            </a:r>
            <a:endParaRPr lang="de-DE" dirty="0"/>
          </a:p>
        </p:txBody>
      </p:sp>
    </p:spTree>
    <p:extLst>
      <p:ext uri="{BB962C8B-B14F-4D97-AF65-F5344CB8AC3E}">
        <p14:creationId xmlns:p14="http://schemas.microsoft.com/office/powerpoint/2010/main" val="1958357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Introduction</a:t>
            </a:r>
            <a:endParaRPr lang="de-DE" dirty="0"/>
          </a:p>
        </p:txBody>
      </p:sp>
      <p:sp>
        <p:nvSpPr>
          <p:cNvPr id="3" name="Content Placeholder 2"/>
          <p:cNvSpPr>
            <a:spLocks noGrp="1"/>
          </p:cNvSpPr>
          <p:nvPr>
            <p:ph idx="1"/>
          </p:nvPr>
        </p:nvSpPr>
        <p:spPr/>
        <p:txBody>
          <a:bodyPr/>
          <a:lstStyle/>
          <a:p>
            <a:r>
              <a:rPr lang="en-US" dirty="0"/>
              <a:t>Create 3D models from 2D </a:t>
            </a:r>
            <a:r>
              <a:rPr lang="en-US" dirty="0" smtClean="0"/>
              <a:t>data</a:t>
            </a:r>
          </a:p>
          <a:p>
            <a:pPr lvl="1"/>
            <a:r>
              <a:rPr lang="en-US" dirty="0" smtClean="0"/>
              <a:t>Common workflow in FME</a:t>
            </a:r>
          </a:p>
          <a:p>
            <a:pPr lvl="1"/>
            <a:r>
              <a:rPr lang="en-US" dirty="0" smtClean="0"/>
              <a:t>Input could be any 2D or 2.5D data</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191" y="3219318"/>
            <a:ext cx="4928133" cy="141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407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Create 3D </a:t>
            </a:r>
            <a:r>
              <a:rPr lang="de-DE" dirty="0" err="1"/>
              <a:t>models</a:t>
            </a:r>
            <a:r>
              <a:rPr lang="de-DE" dirty="0"/>
              <a:t> </a:t>
            </a:r>
            <a:r>
              <a:rPr lang="de-DE" dirty="0" err="1"/>
              <a:t>from</a:t>
            </a:r>
            <a:r>
              <a:rPr lang="de-DE" dirty="0"/>
              <a:t> 2D </a:t>
            </a:r>
            <a:r>
              <a:rPr lang="de-DE" dirty="0" err="1" smtClean="0"/>
              <a:t>data</a:t>
            </a:r>
            <a:endParaRPr lang="de-DE" dirty="0"/>
          </a:p>
        </p:txBody>
      </p:sp>
      <p:sp>
        <p:nvSpPr>
          <p:cNvPr id="3" name="Content Placeholder 2"/>
          <p:cNvSpPr>
            <a:spLocks noGrp="1"/>
          </p:cNvSpPr>
          <p:nvPr>
            <p:ph idx="1"/>
          </p:nvPr>
        </p:nvSpPr>
        <p:spPr/>
        <p:txBody>
          <a:bodyPr/>
          <a:lstStyle/>
          <a:p>
            <a:r>
              <a:rPr lang="de-DE" dirty="0" smtClean="0"/>
              <a:t>Input </a:t>
            </a:r>
            <a:r>
              <a:rPr lang="de-DE" dirty="0" err="1" smtClean="0"/>
              <a:t>data</a:t>
            </a:r>
            <a:endParaRPr lang="de-DE" dirty="0" smtClean="0"/>
          </a:p>
          <a:p>
            <a:pPr lvl="1"/>
            <a:r>
              <a:rPr lang="de-DE" dirty="0" smtClean="0"/>
              <a:t>Building </a:t>
            </a:r>
            <a:r>
              <a:rPr lang="de-DE" dirty="0" err="1" smtClean="0"/>
              <a:t>footprints</a:t>
            </a:r>
            <a:endParaRPr lang="de-DE" dirty="0" smtClean="0"/>
          </a:p>
          <a:p>
            <a:pPr lvl="1"/>
            <a:r>
              <a:rPr lang="de-DE" dirty="0" smtClean="0"/>
              <a:t>Land </a:t>
            </a:r>
            <a:r>
              <a:rPr lang="de-DE" dirty="0" err="1" smtClean="0"/>
              <a:t>Use</a:t>
            </a:r>
            <a:r>
              <a:rPr lang="de-DE" dirty="0" smtClean="0"/>
              <a:t> </a:t>
            </a:r>
            <a:r>
              <a:rPr lang="de-DE" dirty="0" err="1" smtClean="0"/>
              <a:t>information</a:t>
            </a:r>
            <a:r>
              <a:rPr lang="de-DE" dirty="0" smtClean="0"/>
              <a:t> (</a:t>
            </a:r>
            <a:r>
              <a:rPr lang="de-DE" dirty="0" err="1" smtClean="0"/>
              <a:t>vegetation</a:t>
            </a:r>
            <a:r>
              <a:rPr lang="de-DE" dirty="0" smtClean="0"/>
              <a:t>, </a:t>
            </a:r>
            <a:r>
              <a:rPr lang="de-DE" dirty="0" err="1" smtClean="0"/>
              <a:t>water</a:t>
            </a:r>
            <a:r>
              <a:rPr lang="de-DE" dirty="0" smtClean="0"/>
              <a:t>, </a:t>
            </a:r>
            <a:r>
              <a:rPr lang="de-DE" dirty="0" err="1" smtClean="0"/>
              <a:t>traffic</a:t>
            </a:r>
            <a:r>
              <a:rPr lang="de-DE" dirty="0" smtClean="0"/>
              <a:t>)</a:t>
            </a:r>
            <a:endParaRPr lang="de-DE" dirty="0"/>
          </a:p>
          <a:p>
            <a:pPr lvl="1"/>
            <a:r>
              <a:rPr lang="de-DE" dirty="0" smtClean="0"/>
              <a:t>CAD </a:t>
            </a:r>
            <a:r>
              <a:rPr lang="de-DE" dirty="0" err="1" smtClean="0"/>
              <a:t>drawings</a:t>
            </a:r>
            <a:endParaRPr lang="de-DE" dirty="0" smtClean="0"/>
          </a:p>
          <a:p>
            <a:pPr lvl="1"/>
            <a:r>
              <a:rPr lang="de-DE" dirty="0" smtClean="0"/>
              <a:t>Heights</a:t>
            </a:r>
          </a:p>
          <a:p>
            <a:pPr lvl="1"/>
            <a:r>
              <a:rPr lang="de-DE" dirty="0" err="1" smtClean="0"/>
              <a:t>LiDAR</a:t>
            </a:r>
            <a:r>
              <a:rPr lang="de-DE" dirty="0" smtClean="0"/>
              <a:t> </a:t>
            </a:r>
            <a:r>
              <a:rPr lang="de-DE" dirty="0" err="1" smtClean="0"/>
              <a:t>data</a:t>
            </a:r>
            <a:endParaRPr lang="de-DE" dirty="0" smtClean="0"/>
          </a:p>
          <a:p>
            <a:pPr lvl="1"/>
            <a:r>
              <a:rPr lang="de-DE" dirty="0" err="1" smtClean="0"/>
              <a:t>Orthophotos</a:t>
            </a:r>
            <a:endParaRPr lang="de-DE" dirty="0" smtClean="0"/>
          </a:p>
          <a:p>
            <a:pPr lvl="1"/>
            <a:r>
              <a:rPr lang="de-DE" dirty="0" smtClean="0"/>
              <a:t>Non-</a:t>
            </a:r>
            <a:r>
              <a:rPr lang="de-DE" dirty="0" err="1" smtClean="0"/>
              <a:t>spatial</a:t>
            </a:r>
            <a:r>
              <a:rPr lang="de-DE" dirty="0" smtClean="0"/>
              <a:t> </a:t>
            </a:r>
            <a:r>
              <a:rPr lang="de-DE" dirty="0" err="1" smtClean="0"/>
              <a:t>data</a:t>
            </a:r>
            <a:r>
              <a:rPr lang="de-DE" dirty="0" smtClean="0"/>
              <a:t> (</a:t>
            </a:r>
            <a:r>
              <a:rPr lang="de-DE" dirty="0" err="1" smtClean="0"/>
              <a:t>adresses</a:t>
            </a:r>
            <a:r>
              <a:rPr lang="de-DE" dirty="0" smtClean="0"/>
              <a:t>, </a:t>
            </a:r>
            <a:r>
              <a:rPr lang="de-DE" dirty="0" err="1" smtClean="0"/>
              <a:t>metadata</a:t>
            </a:r>
            <a:r>
              <a:rPr lang="de-DE" dirty="0" smtClean="0"/>
              <a:t>)</a:t>
            </a:r>
            <a:endParaRPr lang="de-DE" dirty="0"/>
          </a:p>
        </p:txBody>
      </p:sp>
    </p:spTree>
    <p:extLst>
      <p:ext uri="{BB962C8B-B14F-4D97-AF65-F5344CB8AC3E}">
        <p14:creationId xmlns:p14="http://schemas.microsoft.com/office/powerpoint/2010/main" val="3651795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Who Am I?</a:t>
            </a:r>
          </a:p>
        </p:txBody>
      </p:sp>
      <p:sp>
        <p:nvSpPr>
          <p:cNvPr id="3" name="Content Placeholder 2"/>
          <p:cNvSpPr>
            <a:spLocks noGrp="1"/>
          </p:cNvSpPr>
          <p:nvPr>
            <p:ph idx="1"/>
          </p:nvPr>
        </p:nvSpPr>
        <p:spPr/>
        <p:txBody>
          <a:bodyPr/>
          <a:lstStyle/>
          <a:p>
            <a:r>
              <a:rPr lang="de-DE" dirty="0"/>
              <a:t>Christian Dahmen</a:t>
            </a:r>
          </a:p>
          <a:p>
            <a:pPr lvl="1"/>
            <a:r>
              <a:rPr lang="de-DE" dirty="0" smtClean="0"/>
              <a:t>FME Consultant </a:t>
            </a:r>
            <a:r>
              <a:rPr lang="de-DE" dirty="0" err="1"/>
              <a:t>and</a:t>
            </a:r>
            <a:r>
              <a:rPr lang="de-DE" dirty="0"/>
              <a:t> Trainer</a:t>
            </a:r>
          </a:p>
          <a:p>
            <a:r>
              <a:rPr lang="de-DE" dirty="0"/>
              <a:t>c</a:t>
            </a:r>
            <a:r>
              <a:rPr lang="de-DE" dirty="0" smtClean="0"/>
              <a:t>on terra GmbH, Germany</a:t>
            </a:r>
          </a:p>
          <a:p>
            <a:pPr lvl="1"/>
            <a:r>
              <a:rPr lang="de-DE" dirty="0" smtClean="0"/>
              <a:t>Year </a:t>
            </a:r>
            <a:r>
              <a:rPr lang="de-DE" dirty="0" err="1"/>
              <a:t>of</a:t>
            </a:r>
            <a:r>
              <a:rPr lang="de-DE" dirty="0"/>
              <a:t> </a:t>
            </a:r>
            <a:r>
              <a:rPr lang="de-DE" dirty="0" err="1"/>
              <a:t>Employment</a:t>
            </a:r>
            <a:r>
              <a:rPr lang="de-DE" dirty="0"/>
              <a:t>: 2005</a:t>
            </a:r>
          </a:p>
          <a:p>
            <a:r>
              <a:rPr lang="de-DE" dirty="0"/>
              <a:t>FME Certified Trainer </a:t>
            </a:r>
            <a:r>
              <a:rPr lang="de-DE" dirty="0" err="1"/>
              <a:t>since</a:t>
            </a:r>
            <a:r>
              <a:rPr lang="de-DE" dirty="0"/>
              <a:t> 2009</a:t>
            </a:r>
          </a:p>
          <a:p>
            <a:r>
              <a:rPr lang="de-DE" dirty="0"/>
              <a:t>Membership in Professional </a:t>
            </a:r>
            <a:r>
              <a:rPr lang="de-DE" dirty="0" err="1"/>
              <a:t>Associations</a:t>
            </a:r>
            <a:endParaRPr lang="de-DE" dirty="0"/>
          </a:p>
          <a:p>
            <a:pPr lvl="1"/>
            <a:r>
              <a:rPr lang="en-US" dirty="0"/>
              <a:t>OGC </a:t>
            </a:r>
            <a:r>
              <a:rPr lang="en-US" dirty="0" err="1"/>
              <a:t>CityGML</a:t>
            </a:r>
            <a:r>
              <a:rPr lang="en-US" dirty="0"/>
              <a:t> SWG Charter Member</a:t>
            </a:r>
          </a:p>
          <a:p>
            <a:pPr lvl="1"/>
            <a:r>
              <a:rPr lang="en-US" dirty="0"/>
              <a:t>Spatial Interest Group 3D (SIG 3D) Germany, </a:t>
            </a:r>
            <a:br>
              <a:rPr lang="en-US" dirty="0"/>
            </a:br>
            <a:r>
              <a:rPr lang="en-US" dirty="0"/>
              <a:t>Modeling and Quality Working Group</a:t>
            </a:r>
          </a:p>
          <a:p>
            <a:endParaRPr lang="de-DE" dirty="0"/>
          </a:p>
        </p:txBody>
      </p:sp>
      <p:pic>
        <p:nvPicPr>
          <p:cNvPr id="5" name="Picture 5" descr="Certified-Traine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148" y="2882302"/>
            <a:ext cx="869667" cy="949453"/>
          </a:xfrm>
          <a:prstGeom prst="rect">
            <a:avLst/>
          </a:prstGeom>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8731" y="1333500"/>
            <a:ext cx="1129083" cy="13545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0553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Transformers</a:t>
            </a:r>
            <a:endParaRPr lang="de-DE" dirty="0"/>
          </a:p>
        </p:txBody>
      </p:sp>
      <p:sp>
        <p:nvSpPr>
          <p:cNvPr id="3" name="Content Placeholder 2"/>
          <p:cNvSpPr>
            <a:spLocks noGrp="1"/>
          </p:cNvSpPr>
          <p:nvPr>
            <p:ph idx="1"/>
          </p:nvPr>
        </p:nvSpPr>
        <p:spPr/>
        <p:txBody>
          <a:bodyPr/>
          <a:lstStyle/>
          <a:p>
            <a:r>
              <a:rPr lang="de-DE" dirty="0"/>
              <a:t>Extruder</a:t>
            </a:r>
          </a:p>
          <a:p>
            <a:pPr lvl="1"/>
            <a:r>
              <a:rPr lang="en-US" dirty="0"/>
              <a:t>Creates line, surface or solid geometries with a fixed cross-sectional profile taken from the original geometry of the feature</a:t>
            </a:r>
            <a:r>
              <a:rPr lang="en-US" dirty="0" smtClean="0"/>
              <a:t>.</a:t>
            </a:r>
          </a:p>
          <a:p>
            <a:r>
              <a:rPr lang="de-DE" dirty="0"/>
              <a:t>3DForcer</a:t>
            </a:r>
          </a:p>
          <a:p>
            <a:pPr lvl="1"/>
            <a:r>
              <a:rPr lang="en-US" dirty="0"/>
              <a:t>Turns two-dimensional data into three-dimensional data by adding a (the same) z-value to every coordinate.</a:t>
            </a:r>
          </a:p>
          <a:p>
            <a:pPr lvl="1"/>
            <a:endParaRPr lang="de-DE" dirty="0"/>
          </a:p>
          <a:p>
            <a:endParaRPr lang="de-DE" dirty="0"/>
          </a:p>
        </p:txBody>
      </p:sp>
    </p:spTree>
    <p:extLst>
      <p:ext uri="{BB962C8B-B14F-4D97-AF65-F5344CB8AC3E}">
        <p14:creationId xmlns:p14="http://schemas.microsoft.com/office/powerpoint/2010/main" val="258012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Sample #3</a:t>
            </a:r>
            <a:endParaRPr lang="de-DE" dirty="0"/>
          </a:p>
        </p:txBody>
      </p:sp>
      <p:sp>
        <p:nvSpPr>
          <p:cNvPr id="3" name="Content Placeholder 2"/>
          <p:cNvSpPr>
            <a:spLocks noGrp="1"/>
          </p:cNvSpPr>
          <p:nvPr>
            <p:ph idx="1"/>
          </p:nvPr>
        </p:nvSpPr>
        <p:spPr/>
        <p:txBody>
          <a:bodyPr/>
          <a:lstStyle/>
          <a:p>
            <a:r>
              <a:rPr lang="de-DE" dirty="0" smtClean="0"/>
              <a:t>Create a simple </a:t>
            </a:r>
            <a:r>
              <a:rPr lang="de-DE" dirty="0" err="1" smtClean="0"/>
              <a:t>building</a:t>
            </a:r>
            <a:r>
              <a:rPr lang="de-DE" dirty="0" smtClean="0"/>
              <a:t> block </a:t>
            </a:r>
            <a:r>
              <a:rPr lang="de-DE" dirty="0" err="1" smtClean="0"/>
              <a:t>model</a:t>
            </a:r>
            <a:r>
              <a:rPr lang="de-DE" dirty="0" smtClean="0"/>
              <a:t> (LoD1)</a:t>
            </a:r>
          </a:p>
          <a:p>
            <a:pPr lvl="1"/>
            <a:r>
              <a:rPr lang="de-DE" dirty="0" smtClean="0"/>
              <a:t>Read 2D </a:t>
            </a:r>
            <a:r>
              <a:rPr lang="de-DE" dirty="0" err="1" smtClean="0"/>
              <a:t>building</a:t>
            </a:r>
            <a:r>
              <a:rPr lang="de-DE" dirty="0" smtClean="0"/>
              <a:t> </a:t>
            </a:r>
            <a:r>
              <a:rPr lang="de-DE" dirty="0" err="1" smtClean="0"/>
              <a:t>footprints</a:t>
            </a:r>
            <a:r>
              <a:rPr lang="de-DE" dirty="0" smtClean="0"/>
              <a:t> (2d </a:t>
            </a:r>
            <a:r>
              <a:rPr lang="de-DE" dirty="0" err="1" smtClean="0"/>
              <a:t>polygons</a:t>
            </a:r>
            <a:r>
              <a:rPr lang="de-DE" dirty="0" smtClean="0"/>
              <a:t>)</a:t>
            </a:r>
            <a:endParaRPr lang="de-DE" dirty="0"/>
          </a:p>
          <a:p>
            <a:pPr lvl="1"/>
            <a:r>
              <a:rPr lang="de-DE" dirty="0" err="1" smtClean="0"/>
              <a:t>Extrude</a:t>
            </a:r>
            <a:r>
              <a:rPr lang="de-DE" dirty="0" smtClean="0"/>
              <a:t> </a:t>
            </a:r>
            <a:r>
              <a:rPr lang="de-DE" dirty="0" err="1" smtClean="0"/>
              <a:t>polygons</a:t>
            </a:r>
            <a:r>
              <a:rPr lang="de-DE" dirty="0" smtClean="0"/>
              <a:t> </a:t>
            </a:r>
            <a:r>
              <a:rPr lang="de-DE" dirty="0" err="1" smtClean="0"/>
              <a:t>by</a:t>
            </a:r>
            <a:r>
              <a:rPr lang="de-DE" dirty="0" smtClean="0"/>
              <a:t> </a:t>
            </a:r>
            <a:r>
              <a:rPr lang="de-DE" dirty="0" err="1" smtClean="0"/>
              <a:t>heights</a:t>
            </a:r>
            <a:r>
              <a:rPr lang="de-DE" dirty="0" smtClean="0"/>
              <a:t> </a:t>
            </a:r>
            <a:r>
              <a:rPr lang="de-DE" dirty="0" err="1" smtClean="0"/>
              <a:t>from</a:t>
            </a:r>
            <a:r>
              <a:rPr lang="de-DE" dirty="0" smtClean="0"/>
              <a:t> </a:t>
            </a:r>
            <a:r>
              <a:rPr lang="de-DE" dirty="0" err="1" smtClean="0"/>
              <a:t>attribute</a:t>
            </a:r>
            <a:endParaRPr lang="de-DE" dirty="0" smtClean="0"/>
          </a:p>
          <a:p>
            <a:pPr lvl="1"/>
            <a:r>
              <a:rPr lang="de-DE" dirty="0" smtClean="0"/>
              <a:t>Write 3D Shape </a:t>
            </a:r>
            <a:r>
              <a:rPr lang="de-DE" dirty="0" err="1" smtClean="0"/>
              <a:t>file</a:t>
            </a:r>
            <a:endParaRPr lang="de-DE" dirty="0"/>
          </a:p>
        </p:txBody>
      </p:sp>
    </p:spTree>
    <p:extLst>
      <p:ext uri="{BB962C8B-B14F-4D97-AF65-F5344CB8AC3E}">
        <p14:creationId xmlns:p14="http://schemas.microsoft.com/office/powerpoint/2010/main" val="2298011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Transformers</a:t>
            </a:r>
            <a:endParaRPr lang="de-DE" dirty="0"/>
          </a:p>
        </p:txBody>
      </p:sp>
      <p:sp>
        <p:nvSpPr>
          <p:cNvPr id="3" name="Content Placeholder 2"/>
          <p:cNvSpPr>
            <a:spLocks noGrp="1"/>
          </p:cNvSpPr>
          <p:nvPr>
            <p:ph idx="1"/>
          </p:nvPr>
        </p:nvSpPr>
        <p:spPr/>
        <p:txBody>
          <a:bodyPr/>
          <a:lstStyle/>
          <a:p>
            <a:r>
              <a:rPr lang="de-DE" dirty="0" err="1" smtClean="0"/>
              <a:t>GeometryCoercer</a:t>
            </a:r>
            <a:endParaRPr lang="de-DE" dirty="0" smtClean="0"/>
          </a:p>
          <a:p>
            <a:pPr lvl="1"/>
            <a:r>
              <a:rPr lang="en-US" dirty="0"/>
              <a:t>Resets the geometry type of the </a:t>
            </a:r>
            <a:r>
              <a:rPr lang="en-US" dirty="0" smtClean="0"/>
              <a:t>feature (e.g. from solid to surface)</a:t>
            </a:r>
          </a:p>
          <a:p>
            <a:r>
              <a:rPr lang="de-DE" dirty="0" err="1" smtClean="0"/>
              <a:t>Aggregator</a:t>
            </a:r>
            <a:r>
              <a:rPr lang="de-DE" dirty="0" smtClean="0"/>
              <a:t> / </a:t>
            </a:r>
            <a:r>
              <a:rPr lang="de-DE" dirty="0" err="1" smtClean="0"/>
              <a:t>Deaggregator</a:t>
            </a:r>
            <a:endParaRPr lang="de-DE" dirty="0" smtClean="0"/>
          </a:p>
          <a:p>
            <a:r>
              <a:rPr lang="de-DE" dirty="0" err="1" smtClean="0"/>
              <a:t>FaceReplacer</a:t>
            </a:r>
            <a:endParaRPr lang="de-DE" dirty="0" smtClean="0"/>
          </a:p>
          <a:p>
            <a:r>
              <a:rPr lang="de-DE" dirty="0" err="1" smtClean="0"/>
              <a:t>Orientor</a:t>
            </a:r>
            <a:r>
              <a:rPr lang="de-DE" dirty="0" smtClean="0"/>
              <a:t> / </a:t>
            </a:r>
            <a:r>
              <a:rPr lang="de-DE" dirty="0" err="1" smtClean="0"/>
              <a:t>OrientationExtractor</a:t>
            </a:r>
            <a:endParaRPr lang="de-DE" dirty="0" smtClean="0"/>
          </a:p>
          <a:p>
            <a:r>
              <a:rPr lang="de-DE" dirty="0" err="1" smtClean="0"/>
              <a:t>Chopper</a:t>
            </a:r>
            <a:endParaRPr lang="de-DE" dirty="0" smtClean="0"/>
          </a:p>
          <a:p>
            <a:pPr lvl="1"/>
            <a:r>
              <a:rPr lang="en-US" dirty="0"/>
              <a:t>Breaks input features into points, lines, or areas.</a:t>
            </a:r>
            <a:endParaRPr lang="de-DE" dirty="0"/>
          </a:p>
        </p:txBody>
      </p:sp>
    </p:spTree>
    <p:extLst>
      <p:ext uri="{BB962C8B-B14F-4D97-AF65-F5344CB8AC3E}">
        <p14:creationId xmlns:p14="http://schemas.microsoft.com/office/powerpoint/2010/main" val="2310099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Transformers</a:t>
            </a:r>
            <a:endParaRPr lang="de-DE" dirty="0"/>
          </a:p>
        </p:txBody>
      </p:sp>
      <p:sp>
        <p:nvSpPr>
          <p:cNvPr id="3" name="Content Placeholder 2"/>
          <p:cNvSpPr>
            <a:spLocks noGrp="1"/>
          </p:cNvSpPr>
          <p:nvPr>
            <p:ph idx="1"/>
          </p:nvPr>
        </p:nvSpPr>
        <p:spPr/>
        <p:txBody>
          <a:bodyPr/>
          <a:lstStyle/>
          <a:p>
            <a:r>
              <a:rPr lang="en-US" dirty="0" err="1" smtClean="0"/>
              <a:t>SurfaceModeller</a:t>
            </a:r>
            <a:r>
              <a:rPr lang="en-US" dirty="0" smtClean="0"/>
              <a:t> and </a:t>
            </a:r>
            <a:r>
              <a:rPr lang="en-US" dirty="0" err="1" smtClean="0"/>
              <a:t>SurfaceDraper</a:t>
            </a:r>
            <a:endParaRPr lang="en-US" dirty="0" smtClean="0"/>
          </a:p>
          <a:p>
            <a:pPr lvl="1"/>
            <a:r>
              <a:rPr lang="en-US" dirty="0" smtClean="0"/>
              <a:t>Assign individual z-values to every coordinate (by interpolation from a surface model)</a:t>
            </a:r>
          </a:p>
          <a:p>
            <a:r>
              <a:rPr lang="en-US" dirty="0" err="1" smtClean="0"/>
              <a:t>PointOnRasterValueExtractor</a:t>
            </a:r>
            <a:endParaRPr lang="en-US" dirty="0" smtClean="0"/>
          </a:p>
          <a:p>
            <a:pPr lvl="1"/>
            <a:r>
              <a:rPr lang="en-US" dirty="0" smtClean="0"/>
              <a:t>Extracts </a:t>
            </a:r>
            <a:r>
              <a:rPr lang="en-US" dirty="0"/>
              <a:t>the band and palette values from a raster at the location of each input point and sets them as attributes on the feature.</a:t>
            </a:r>
          </a:p>
          <a:p>
            <a:pPr lvl="1"/>
            <a:endParaRPr lang="de-DE" dirty="0" smtClean="0"/>
          </a:p>
        </p:txBody>
      </p:sp>
    </p:spTree>
    <p:extLst>
      <p:ext uri="{BB962C8B-B14F-4D97-AF65-F5344CB8AC3E}">
        <p14:creationId xmlns:p14="http://schemas.microsoft.com/office/powerpoint/2010/main" val="3962285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Sample #4</a:t>
            </a:r>
            <a:endParaRPr lang="de-DE" dirty="0"/>
          </a:p>
        </p:txBody>
      </p:sp>
      <p:sp>
        <p:nvSpPr>
          <p:cNvPr id="3" name="Content Placeholder 2"/>
          <p:cNvSpPr>
            <a:spLocks noGrp="1"/>
          </p:cNvSpPr>
          <p:nvPr>
            <p:ph idx="1"/>
          </p:nvPr>
        </p:nvSpPr>
        <p:spPr/>
        <p:txBody>
          <a:bodyPr/>
          <a:lstStyle/>
          <a:p>
            <a:r>
              <a:rPr lang="de-DE" dirty="0" smtClean="0"/>
              <a:t>Create a 3D </a:t>
            </a:r>
            <a:r>
              <a:rPr lang="de-DE" dirty="0" err="1" smtClean="0"/>
              <a:t>vegetation</a:t>
            </a:r>
            <a:r>
              <a:rPr lang="de-DE" dirty="0" smtClean="0"/>
              <a:t> </a:t>
            </a:r>
            <a:r>
              <a:rPr lang="de-DE" dirty="0" err="1" smtClean="0"/>
              <a:t>model</a:t>
            </a:r>
            <a:r>
              <a:rPr lang="de-DE" dirty="0" smtClean="0"/>
              <a:t> </a:t>
            </a:r>
          </a:p>
          <a:p>
            <a:pPr lvl="1"/>
            <a:r>
              <a:rPr lang="de-DE" dirty="0"/>
              <a:t>R</a:t>
            </a:r>
            <a:r>
              <a:rPr lang="de-DE" dirty="0" smtClean="0"/>
              <a:t>ead </a:t>
            </a:r>
            <a:r>
              <a:rPr lang="de-DE" dirty="0" err="1" smtClean="0"/>
              <a:t>trees</a:t>
            </a:r>
            <a:r>
              <a:rPr lang="de-DE" dirty="0" smtClean="0"/>
              <a:t> </a:t>
            </a:r>
            <a:r>
              <a:rPr lang="de-DE" dirty="0" err="1" smtClean="0"/>
              <a:t>location</a:t>
            </a:r>
            <a:r>
              <a:rPr lang="de-DE" dirty="0" smtClean="0"/>
              <a:t> (</a:t>
            </a:r>
            <a:r>
              <a:rPr lang="de-DE" dirty="0" err="1" smtClean="0"/>
              <a:t>x,y</a:t>
            </a:r>
            <a:r>
              <a:rPr lang="de-DE" dirty="0" smtClean="0"/>
              <a:t>) (</a:t>
            </a:r>
            <a:r>
              <a:rPr lang="de-DE" dirty="0" err="1" smtClean="0"/>
              <a:t>tree</a:t>
            </a:r>
            <a:r>
              <a:rPr lang="de-DE" dirty="0" smtClean="0"/>
              <a:t> </a:t>
            </a:r>
            <a:r>
              <a:rPr lang="de-DE" dirty="0" err="1" smtClean="0"/>
              <a:t>cadastre</a:t>
            </a:r>
            <a:r>
              <a:rPr lang="de-DE" dirty="0" smtClean="0"/>
              <a:t>)</a:t>
            </a:r>
          </a:p>
          <a:p>
            <a:pPr lvl="1"/>
            <a:r>
              <a:rPr lang="de-DE" dirty="0" err="1" smtClean="0"/>
              <a:t>Calculate</a:t>
            </a:r>
            <a:r>
              <a:rPr lang="de-DE" dirty="0" smtClean="0"/>
              <a:t> z-</a:t>
            </a:r>
            <a:r>
              <a:rPr lang="de-DE" dirty="0" err="1" smtClean="0"/>
              <a:t>value</a:t>
            </a:r>
            <a:r>
              <a:rPr lang="de-DE" dirty="0" smtClean="0"/>
              <a:t> </a:t>
            </a:r>
            <a:r>
              <a:rPr lang="de-DE" dirty="0" err="1" smtClean="0"/>
              <a:t>for</a:t>
            </a:r>
            <a:r>
              <a:rPr lang="de-DE" dirty="0" smtClean="0"/>
              <a:t> </a:t>
            </a:r>
            <a:r>
              <a:rPr lang="de-DE" dirty="0" err="1" smtClean="0"/>
              <a:t>x,y</a:t>
            </a:r>
            <a:r>
              <a:rPr lang="de-DE" dirty="0" smtClean="0"/>
              <a:t> </a:t>
            </a:r>
            <a:r>
              <a:rPr lang="de-DE" dirty="0" err="1" smtClean="0"/>
              <a:t>location</a:t>
            </a:r>
            <a:r>
              <a:rPr lang="de-DE" dirty="0" smtClean="0"/>
              <a:t> </a:t>
            </a:r>
            <a:r>
              <a:rPr lang="de-DE" dirty="0" err="1" smtClean="0"/>
              <a:t>from</a:t>
            </a:r>
            <a:r>
              <a:rPr lang="de-DE" dirty="0" smtClean="0"/>
              <a:t> </a:t>
            </a:r>
            <a:r>
              <a:rPr lang="de-DE" dirty="0" err="1" smtClean="0"/>
              <a:t>terrain</a:t>
            </a:r>
            <a:r>
              <a:rPr lang="de-DE" dirty="0" smtClean="0"/>
              <a:t> </a:t>
            </a:r>
            <a:r>
              <a:rPr lang="de-DE" dirty="0" err="1" smtClean="0"/>
              <a:t>model</a:t>
            </a:r>
            <a:endParaRPr lang="de-DE" dirty="0"/>
          </a:p>
          <a:p>
            <a:pPr lvl="1"/>
            <a:r>
              <a:rPr lang="de-DE" dirty="0" smtClean="0"/>
              <a:t>Read OBJ-</a:t>
            </a:r>
            <a:r>
              <a:rPr lang="de-DE" dirty="0" err="1" smtClean="0"/>
              <a:t>tree</a:t>
            </a:r>
            <a:r>
              <a:rPr lang="de-DE" dirty="0" smtClean="0"/>
              <a:t> </a:t>
            </a:r>
            <a:r>
              <a:rPr lang="de-DE" dirty="0" err="1" smtClean="0"/>
              <a:t>models</a:t>
            </a:r>
            <a:r>
              <a:rPr lang="de-DE" dirty="0" smtClean="0"/>
              <a:t> </a:t>
            </a:r>
            <a:r>
              <a:rPr lang="de-DE" dirty="0" err="1" smtClean="0"/>
              <a:t>and</a:t>
            </a:r>
            <a:r>
              <a:rPr lang="de-DE" dirty="0" smtClean="0"/>
              <a:t> </a:t>
            </a:r>
            <a:r>
              <a:rPr lang="de-DE" dirty="0" err="1" smtClean="0"/>
              <a:t>offset</a:t>
            </a:r>
            <a:r>
              <a:rPr lang="de-DE" dirty="0" smtClean="0"/>
              <a:t> </a:t>
            </a:r>
            <a:r>
              <a:rPr lang="de-DE" dirty="0" err="1" smtClean="0"/>
              <a:t>to</a:t>
            </a:r>
            <a:r>
              <a:rPr lang="de-DE" dirty="0" smtClean="0"/>
              <a:t> </a:t>
            </a:r>
            <a:r>
              <a:rPr lang="de-DE" dirty="0" err="1" smtClean="0"/>
              <a:t>x,y,z</a:t>
            </a:r>
            <a:r>
              <a:rPr lang="de-DE" dirty="0" smtClean="0"/>
              <a:t> </a:t>
            </a:r>
            <a:r>
              <a:rPr lang="de-DE" dirty="0" err="1" smtClean="0"/>
              <a:t>location</a:t>
            </a:r>
            <a:endParaRPr lang="de-DE" dirty="0" smtClean="0"/>
          </a:p>
          <a:p>
            <a:pPr lvl="1"/>
            <a:r>
              <a:rPr lang="de-DE" dirty="0" err="1" smtClean="0"/>
              <a:t>Scale</a:t>
            </a:r>
            <a:r>
              <a:rPr lang="de-DE" dirty="0"/>
              <a:t> </a:t>
            </a:r>
            <a:r>
              <a:rPr lang="de-DE" dirty="0" err="1" smtClean="0"/>
              <a:t>tree</a:t>
            </a:r>
            <a:r>
              <a:rPr lang="de-DE" dirty="0" smtClean="0"/>
              <a:t> </a:t>
            </a:r>
            <a:r>
              <a:rPr lang="de-DE" dirty="0" err="1" smtClean="0"/>
              <a:t>models</a:t>
            </a:r>
            <a:r>
              <a:rPr lang="de-DE" dirty="0" smtClean="0"/>
              <a:t> </a:t>
            </a:r>
          </a:p>
          <a:p>
            <a:pPr lvl="1"/>
            <a:r>
              <a:rPr lang="de-DE" dirty="0" smtClean="0"/>
              <a:t>Write 3D PDF</a:t>
            </a:r>
            <a:endParaRPr lang="de-DE" dirty="0"/>
          </a:p>
        </p:txBody>
      </p:sp>
    </p:spTree>
    <p:extLst>
      <p:ext uri="{BB962C8B-B14F-4D97-AF65-F5344CB8AC3E}">
        <p14:creationId xmlns:p14="http://schemas.microsoft.com/office/powerpoint/2010/main" val="1136362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Exercise</a:t>
            </a:r>
            <a:r>
              <a:rPr lang="de-DE" dirty="0" smtClean="0"/>
              <a:t> #1</a:t>
            </a:r>
            <a:endParaRPr lang="de-DE" dirty="0"/>
          </a:p>
        </p:txBody>
      </p:sp>
      <p:sp>
        <p:nvSpPr>
          <p:cNvPr id="3" name="Content Placeholder 2"/>
          <p:cNvSpPr>
            <a:spLocks noGrp="1"/>
          </p:cNvSpPr>
          <p:nvPr>
            <p:ph idx="1"/>
          </p:nvPr>
        </p:nvSpPr>
        <p:spPr/>
        <p:txBody>
          <a:bodyPr/>
          <a:lstStyle/>
          <a:p>
            <a:r>
              <a:rPr lang="en-US" dirty="0"/>
              <a:t>Creation of a 3D city model from different data sources. </a:t>
            </a:r>
            <a:endParaRPr lang="en-US" dirty="0" smtClean="0"/>
          </a:p>
          <a:p>
            <a:pPr lvl="1"/>
            <a:r>
              <a:rPr lang="en-US" dirty="0" smtClean="0"/>
              <a:t>laser </a:t>
            </a:r>
            <a:r>
              <a:rPr lang="en-US" dirty="0"/>
              <a:t>scan data </a:t>
            </a:r>
          </a:p>
          <a:p>
            <a:pPr lvl="1"/>
            <a:r>
              <a:rPr lang="en-US" dirty="0" smtClean="0"/>
              <a:t>building </a:t>
            </a:r>
            <a:r>
              <a:rPr lang="en-US" dirty="0"/>
              <a:t>ground plans </a:t>
            </a:r>
            <a:r>
              <a:rPr lang="en-US" dirty="0" smtClean="0"/>
              <a:t>(building </a:t>
            </a:r>
            <a:r>
              <a:rPr lang="en-US" dirty="0"/>
              <a:t>footprints</a:t>
            </a:r>
            <a:r>
              <a:rPr lang="en-US" dirty="0" smtClean="0"/>
              <a:t>)</a:t>
            </a:r>
            <a:endParaRPr lang="de-DE" dirty="0"/>
          </a:p>
        </p:txBody>
      </p:sp>
    </p:spTree>
    <p:extLst>
      <p:ext uri="{BB962C8B-B14F-4D97-AF65-F5344CB8AC3E}">
        <p14:creationId xmlns:p14="http://schemas.microsoft.com/office/powerpoint/2010/main" val="3843883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Sample #5</a:t>
            </a:r>
            <a:endParaRPr lang="de-DE" dirty="0"/>
          </a:p>
        </p:txBody>
      </p:sp>
      <p:sp>
        <p:nvSpPr>
          <p:cNvPr id="3" name="Content Placeholder 2"/>
          <p:cNvSpPr>
            <a:spLocks noGrp="1"/>
          </p:cNvSpPr>
          <p:nvPr>
            <p:ph idx="1"/>
          </p:nvPr>
        </p:nvSpPr>
        <p:spPr/>
        <p:txBody>
          <a:bodyPr/>
          <a:lstStyle/>
          <a:p>
            <a:r>
              <a:rPr lang="de-DE" dirty="0" smtClean="0"/>
              <a:t>Create a 3D City Model</a:t>
            </a:r>
          </a:p>
          <a:p>
            <a:pPr lvl="1"/>
            <a:r>
              <a:rPr lang="de-DE" dirty="0" smtClean="0"/>
              <a:t>Sample 4</a:t>
            </a:r>
          </a:p>
          <a:p>
            <a:pPr lvl="1"/>
            <a:r>
              <a:rPr lang="de-DE" dirty="0" smtClean="0"/>
              <a:t>Add Terrain </a:t>
            </a:r>
            <a:r>
              <a:rPr lang="de-DE" dirty="0" err="1" smtClean="0"/>
              <a:t>with</a:t>
            </a:r>
            <a:r>
              <a:rPr lang="de-DE" dirty="0" smtClean="0"/>
              <a:t> </a:t>
            </a:r>
            <a:r>
              <a:rPr lang="de-DE" dirty="0" err="1" smtClean="0"/>
              <a:t>map</a:t>
            </a:r>
            <a:r>
              <a:rPr lang="de-DE" dirty="0" smtClean="0"/>
              <a:t> </a:t>
            </a:r>
            <a:r>
              <a:rPr lang="de-DE" dirty="0" err="1" smtClean="0"/>
              <a:t>overlay</a:t>
            </a:r>
            <a:endParaRPr lang="de-DE" dirty="0" smtClean="0"/>
          </a:p>
          <a:p>
            <a:pPr lvl="1"/>
            <a:r>
              <a:rPr lang="de-DE" dirty="0" smtClean="0"/>
              <a:t>Buildings</a:t>
            </a:r>
            <a:endParaRPr lang="de-DE" dirty="0"/>
          </a:p>
        </p:txBody>
      </p:sp>
      <p:pic>
        <p:nvPicPr>
          <p:cNvPr id="4" name="Picture 3"/>
          <p:cNvPicPr>
            <a:picLocks noChangeAspect="1"/>
          </p:cNvPicPr>
          <p:nvPr/>
        </p:nvPicPr>
        <p:blipFill>
          <a:blip r:embed="rId2"/>
          <a:stretch>
            <a:fillRect/>
          </a:stretch>
        </p:blipFill>
        <p:spPr>
          <a:xfrm>
            <a:off x="5591690" y="2768600"/>
            <a:ext cx="3215759" cy="2170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9239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Exercise</a:t>
            </a:r>
            <a:r>
              <a:rPr lang="de-DE" dirty="0"/>
              <a:t> </a:t>
            </a:r>
            <a:r>
              <a:rPr lang="de-DE" dirty="0" smtClean="0"/>
              <a:t>#2</a:t>
            </a:r>
            <a:endParaRPr lang="de-DE" dirty="0"/>
          </a:p>
        </p:txBody>
      </p:sp>
      <p:sp>
        <p:nvSpPr>
          <p:cNvPr id="3" name="Content Placeholder 2"/>
          <p:cNvSpPr>
            <a:spLocks noGrp="1"/>
          </p:cNvSpPr>
          <p:nvPr>
            <p:ph idx="1"/>
          </p:nvPr>
        </p:nvSpPr>
        <p:spPr/>
        <p:txBody>
          <a:bodyPr/>
          <a:lstStyle/>
          <a:p>
            <a:r>
              <a:rPr lang="en-US" dirty="0" smtClean="0">
                <a:solidFill>
                  <a:schemeClr val="bg1"/>
                </a:solidFill>
              </a:rPr>
              <a:t>Continue from Exercise #1</a:t>
            </a:r>
          </a:p>
          <a:p>
            <a:r>
              <a:rPr lang="en-US" dirty="0" smtClean="0"/>
              <a:t>Calculate </a:t>
            </a:r>
            <a:r>
              <a:rPr lang="en-US" dirty="0"/>
              <a:t>true z-values and heights for buildings. Add the terrain model with </a:t>
            </a:r>
            <a:r>
              <a:rPr lang="en-US" dirty="0" err="1"/>
              <a:t>orthophoto</a:t>
            </a:r>
            <a:r>
              <a:rPr lang="en-US" dirty="0"/>
              <a:t>. Write the output to 3D PDF.</a:t>
            </a:r>
            <a:endParaRPr lang="de-DE" dirty="0"/>
          </a:p>
        </p:txBody>
      </p:sp>
    </p:spTree>
    <p:extLst>
      <p:ext uri="{BB962C8B-B14F-4D97-AF65-F5344CB8AC3E}">
        <p14:creationId xmlns:p14="http://schemas.microsoft.com/office/powerpoint/2010/main" val="3557622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From</a:t>
            </a:r>
            <a:r>
              <a:rPr lang="de-DE" dirty="0" smtClean="0"/>
              <a:t> 3D </a:t>
            </a:r>
            <a:r>
              <a:rPr lang="de-DE" dirty="0" err="1" smtClean="0"/>
              <a:t>to</a:t>
            </a:r>
            <a:r>
              <a:rPr lang="de-DE" dirty="0" smtClean="0"/>
              <a:t> 2.5D</a:t>
            </a:r>
            <a:endParaRPr lang="de-DE" dirty="0"/>
          </a:p>
        </p:txBody>
      </p:sp>
      <p:sp>
        <p:nvSpPr>
          <p:cNvPr id="3" name="Content Placeholder 2"/>
          <p:cNvSpPr>
            <a:spLocks noGrp="1"/>
          </p:cNvSpPr>
          <p:nvPr>
            <p:ph idx="1"/>
          </p:nvPr>
        </p:nvSpPr>
        <p:spPr/>
        <p:txBody>
          <a:bodyPr/>
          <a:lstStyle/>
          <a:p>
            <a:r>
              <a:rPr lang="de-DE" dirty="0"/>
              <a:t>http://fmepedia.safe.com/articles/Samples_and_Demos/Generating-3D-building-models-from-2D-data</a:t>
            </a:r>
          </a:p>
        </p:txBody>
      </p:sp>
      <p:pic>
        <p:nvPicPr>
          <p:cNvPr id="5" name="Picture 4"/>
          <p:cNvPicPr>
            <a:picLocks noChangeAspect="1"/>
          </p:cNvPicPr>
          <p:nvPr/>
        </p:nvPicPr>
        <p:blipFill>
          <a:blip r:embed="rId2"/>
          <a:stretch>
            <a:fillRect/>
          </a:stretch>
        </p:blipFill>
        <p:spPr>
          <a:xfrm>
            <a:off x="4889500" y="2311269"/>
            <a:ext cx="3797300" cy="268578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1453817" y="2533651"/>
            <a:ext cx="4026566" cy="2759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1696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85064"/>
            <a:ext cx="7696200" cy="914400"/>
          </a:xfrm>
        </p:spPr>
        <p:txBody>
          <a:bodyPr/>
          <a:lstStyle/>
          <a:p>
            <a:r>
              <a:rPr lang="de-DE" b="0" dirty="0" smtClean="0"/>
              <a:t>Chapter III</a:t>
            </a:r>
            <a:r>
              <a:rPr lang="de-DE" dirty="0" smtClean="0"/>
              <a:t/>
            </a:r>
            <a:br>
              <a:rPr lang="de-DE" dirty="0" smtClean="0"/>
            </a:br>
            <a:r>
              <a:rPr lang="en-US" dirty="0" err="1"/>
              <a:t>CityGML</a:t>
            </a:r>
            <a:r>
              <a:rPr lang="en-US" dirty="0"/>
              <a:t> Reading and Writing</a:t>
            </a:r>
            <a:endParaRPr lang="de-DE" dirty="0"/>
          </a:p>
        </p:txBody>
      </p:sp>
    </p:spTree>
    <p:extLst>
      <p:ext uri="{BB962C8B-B14F-4D97-AF65-F5344CB8AC3E}">
        <p14:creationId xmlns:p14="http://schemas.microsoft.com/office/powerpoint/2010/main" val="469714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chemeClr val="bg1"/>
                </a:solidFill>
              </a:rPr>
              <a:t>Who </a:t>
            </a:r>
            <a:r>
              <a:rPr lang="de-DE" dirty="0" err="1" smtClean="0">
                <a:solidFill>
                  <a:schemeClr val="bg1"/>
                </a:solidFill>
              </a:rPr>
              <a:t>are</a:t>
            </a:r>
            <a:r>
              <a:rPr lang="de-DE" dirty="0" smtClean="0">
                <a:solidFill>
                  <a:schemeClr val="bg1"/>
                </a:solidFill>
              </a:rPr>
              <a:t> </a:t>
            </a:r>
            <a:r>
              <a:rPr lang="de-DE" dirty="0" err="1" smtClean="0">
                <a:solidFill>
                  <a:schemeClr val="bg1"/>
                </a:solidFill>
              </a:rPr>
              <a:t>you</a:t>
            </a:r>
            <a:r>
              <a:rPr lang="de-DE" dirty="0" smtClean="0">
                <a:solidFill>
                  <a:schemeClr val="bg1"/>
                </a:solidFill>
              </a:rPr>
              <a:t>?</a:t>
            </a:r>
            <a:endParaRPr lang="de-DE" dirty="0">
              <a:solidFill>
                <a:schemeClr val="bg1"/>
              </a:solidFill>
            </a:endParaRPr>
          </a:p>
        </p:txBody>
      </p:sp>
      <p:sp>
        <p:nvSpPr>
          <p:cNvPr id="3" name="Content Placeholder 2"/>
          <p:cNvSpPr>
            <a:spLocks noGrp="1"/>
          </p:cNvSpPr>
          <p:nvPr>
            <p:ph idx="1"/>
          </p:nvPr>
        </p:nvSpPr>
        <p:spPr/>
        <p:txBody>
          <a:bodyPr/>
          <a:lstStyle/>
          <a:p>
            <a:r>
              <a:rPr lang="de-DE" dirty="0" err="1" smtClean="0"/>
              <a:t>For</a:t>
            </a:r>
            <a:r>
              <a:rPr lang="de-DE" dirty="0" smtClean="0"/>
              <a:t> </a:t>
            </a:r>
            <a:r>
              <a:rPr lang="de-DE" dirty="0" err="1" smtClean="0"/>
              <a:t>how</a:t>
            </a:r>
            <a:r>
              <a:rPr lang="de-DE" dirty="0" smtClean="0"/>
              <a:t> </a:t>
            </a:r>
            <a:r>
              <a:rPr lang="de-DE" dirty="0" err="1" smtClean="0"/>
              <a:t>many</a:t>
            </a:r>
            <a:r>
              <a:rPr lang="de-DE" dirty="0" smtClean="0"/>
              <a:t> </a:t>
            </a:r>
            <a:r>
              <a:rPr lang="de-DE" dirty="0" err="1" smtClean="0"/>
              <a:t>years</a:t>
            </a:r>
            <a:r>
              <a:rPr lang="de-DE" dirty="0" smtClean="0"/>
              <a:t> </a:t>
            </a:r>
            <a:r>
              <a:rPr lang="de-DE" dirty="0" err="1" smtClean="0"/>
              <a:t>have</a:t>
            </a:r>
            <a:r>
              <a:rPr lang="de-DE" dirty="0" smtClean="0"/>
              <a:t> </a:t>
            </a:r>
            <a:r>
              <a:rPr lang="de-DE" dirty="0" err="1" smtClean="0"/>
              <a:t>you</a:t>
            </a:r>
            <a:r>
              <a:rPr lang="de-DE" dirty="0" smtClean="0"/>
              <a:t> </a:t>
            </a:r>
            <a:r>
              <a:rPr lang="de-DE" dirty="0" err="1" smtClean="0"/>
              <a:t>been</a:t>
            </a:r>
            <a:r>
              <a:rPr lang="de-DE" dirty="0" smtClean="0"/>
              <a:t> </a:t>
            </a:r>
            <a:r>
              <a:rPr lang="de-DE" dirty="0" err="1" smtClean="0"/>
              <a:t>using</a:t>
            </a:r>
            <a:r>
              <a:rPr lang="de-DE" dirty="0" smtClean="0"/>
              <a:t> FME?</a:t>
            </a:r>
          </a:p>
          <a:p>
            <a:pPr lvl="1"/>
            <a:r>
              <a:rPr lang="de-DE" dirty="0" smtClean="0"/>
              <a:t>&lt; 1 </a:t>
            </a:r>
            <a:r>
              <a:rPr lang="de-DE" dirty="0" err="1" smtClean="0"/>
              <a:t>year</a:t>
            </a:r>
            <a:endParaRPr lang="de-DE" dirty="0" smtClean="0"/>
          </a:p>
          <a:p>
            <a:pPr lvl="1"/>
            <a:r>
              <a:rPr lang="de-DE" dirty="0" smtClean="0"/>
              <a:t>1 </a:t>
            </a:r>
            <a:r>
              <a:rPr lang="de-DE" dirty="0" err="1" smtClean="0"/>
              <a:t>to</a:t>
            </a:r>
            <a:r>
              <a:rPr lang="de-DE" dirty="0" smtClean="0"/>
              <a:t> 5 </a:t>
            </a:r>
            <a:r>
              <a:rPr lang="de-DE" dirty="0" err="1" smtClean="0"/>
              <a:t>years</a:t>
            </a:r>
            <a:endParaRPr lang="de-DE" dirty="0" smtClean="0"/>
          </a:p>
          <a:p>
            <a:pPr lvl="1"/>
            <a:r>
              <a:rPr lang="de-DE" dirty="0" smtClean="0"/>
              <a:t>&gt; 5 </a:t>
            </a:r>
            <a:r>
              <a:rPr lang="de-DE" dirty="0" err="1" smtClean="0"/>
              <a:t>years</a:t>
            </a:r>
            <a:endParaRPr lang="de-DE" dirty="0" smtClean="0"/>
          </a:p>
          <a:p>
            <a:r>
              <a:rPr lang="de-DE" dirty="0" err="1" smtClean="0"/>
              <a:t>Which</a:t>
            </a:r>
            <a:r>
              <a:rPr lang="de-DE" dirty="0" smtClean="0"/>
              <a:t> 3D </a:t>
            </a:r>
            <a:r>
              <a:rPr lang="de-DE" dirty="0" err="1" smtClean="0"/>
              <a:t>formats</a:t>
            </a:r>
            <a:r>
              <a:rPr lang="de-DE" dirty="0" smtClean="0"/>
              <a:t> do </a:t>
            </a:r>
            <a:r>
              <a:rPr lang="de-DE" dirty="0" err="1" smtClean="0"/>
              <a:t>you</a:t>
            </a:r>
            <a:r>
              <a:rPr lang="de-DE" dirty="0" smtClean="0"/>
              <a:t> </a:t>
            </a:r>
            <a:r>
              <a:rPr lang="de-DE" dirty="0" err="1" smtClean="0"/>
              <a:t>currently</a:t>
            </a:r>
            <a:r>
              <a:rPr lang="de-DE" dirty="0" smtClean="0"/>
              <a:t> </a:t>
            </a:r>
            <a:r>
              <a:rPr lang="de-DE" dirty="0" err="1" smtClean="0"/>
              <a:t>work</a:t>
            </a:r>
            <a:r>
              <a:rPr lang="de-DE" dirty="0" smtClean="0"/>
              <a:t> </a:t>
            </a:r>
            <a:r>
              <a:rPr lang="de-DE" dirty="0" err="1" smtClean="0"/>
              <a:t>with</a:t>
            </a:r>
            <a:r>
              <a:rPr lang="de-DE" dirty="0" smtClean="0"/>
              <a:t>?</a:t>
            </a:r>
          </a:p>
          <a:p>
            <a:pPr lvl="1"/>
            <a:r>
              <a:rPr lang="de-DE" dirty="0" smtClean="0"/>
              <a:t>CAD &amp; BIM (DXF/ DWG, </a:t>
            </a:r>
            <a:r>
              <a:rPr lang="de-DE" dirty="0" err="1" smtClean="0"/>
              <a:t>Revit</a:t>
            </a:r>
            <a:r>
              <a:rPr lang="de-DE" dirty="0" smtClean="0"/>
              <a:t>/ IFC)</a:t>
            </a:r>
          </a:p>
          <a:p>
            <a:pPr lvl="1"/>
            <a:r>
              <a:rPr lang="de-DE" dirty="0" smtClean="0"/>
              <a:t>Web Formats (3D PDF/ KML)</a:t>
            </a:r>
          </a:p>
          <a:p>
            <a:pPr lvl="1"/>
            <a:r>
              <a:rPr lang="de-DE" dirty="0" smtClean="0"/>
              <a:t>GIS &amp; Databases (</a:t>
            </a:r>
            <a:r>
              <a:rPr lang="de-DE" dirty="0" err="1" smtClean="0"/>
              <a:t>Geodatabase</a:t>
            </a:r>
            <a:r>
              <a:rPr lang="de-DE" dirty="0" smtClean="0"/>
              <a:t>, Oracle)</a:t>
            </a:r>
          </a:p>
          <a:p>
            <a:pPr lvl="1"/>
            <a:r>
              <a:rPr lang="de-DE" dirty="0" err="1" smtClean="0"/>
              <a:t>CityGML</a:t>
            </a:r>
            <a:endParaRPr lang="de-DE" dirty="0" smtClean="0"/>
          </a:p>
        </p:txBody>
      </p:sp>
    </p:spTree>
    <p:extLst>
      <p:ext uri="{BB962C8B-B14F-4D97-AF65-F5344CB8AC3E}">
        <p14:creationId xmlns:p14="http://schemas.microsoft.com/office/powerpoint/2010/main" val="206224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CityGML</a:t>
            </a:r>
            <a:endParaRPr lang="de-DE" dirty="0"/>
          </a:p>
        </p:txBody>
      </p:sp>
      <p:sp>
        <p:nvSpPr>
          <p:cNvPr id="3" name="Content Placeholder 2"/>
          <p:cNvSpPr>
            <a:spLocks noGrp="1"/>
          </p:cNvSpPr>
          <p:nvPr>
            <p:ph idx="1"/>
          </p:nvPr>
        </p:nvSpPr>
        <p:spPr/>
        <p:txBody>
          <a:bodyPr/>
          <a:lstStyle/>
          <a:p>
            <a:r>
              <a:rPr lang="en-US" dirty="0" err="1" smtClean="0"/>
              <a:t>CityGML</a:t>
            </a:r>
            <a:r>
              <a:rPr lang="en-US" dirty="0" smtClean="0"/>
              <a:t> is a data model and exchange format for virtual 3D city models</a:t>
            </a:r>
          </a:p>
          <a:p>
            <a:r>
              <a:rPr lang="en-US" dirty="0" smtClean="0"/>
              <a:t>Modeling of all relevant parts of </a:t>
            </a:r>
            <a:r>
              <a:rPr lang="en-US" dirty="0"/>
              <a:t>a</a:t>
            </a:r>
            <a:r>
              <a:rPr lang="en-US" dirty="0" smtClean="0"/>
              <a:t> virtual city according to their semantics, geometry, topology and appearance</a:t>
            </a:r>
          </a:p>
          <a:p>
            <a:r>
              <a:rPr lang="en-US" dirty="0" smtClean="0"/>
              <a:t>GML 3 application schema (XML based)</a:t>
            </a:r>
          </a:p>
          <a:p>
            <a:r>
              <a:rPr lang="en-US" dirty="0" err="1" smtClean="0"/>
              <a:t>CityGML</a:t>
            </a:r>
            <a:r>
              <a:rPr lang="en-US" dirty="0" smtClean="0"/>
              <a:t> 1.0.0 is OGC Standard since 2008</a:t>
            </a:r>
          </a:p>
          <a:p>
            <a:pPr lvl="1"/>
            <a:r>
              <a:rPr lang="en-US" dirty="0" smtClean="0"/>
              <a:t>Current version is 2.0.0</a:t>
            </a:r>
          </a:p>
          <a:p>
            <a:endParaRPr lang="de-DE" dirty="0"/>
          </a:p>
        </p:txBody>
      </p:sp>
      <p:pic>
        <p:nvPicPr>
          <p:cNvPr id="4" name="Picture 4" descr="CityGML-Logo-bi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56174" y="4327526"/>
            <a:ext cx="1857375" cy="960437"/>
          </a:xfrm>
          <a:prstGeom prst="rect">
            <a:avLst/>
          </a:prstGeom>
          <a:noFill/>
          <a:ln w="9525">
            <a:noFill/>
            <a:miter lim="800000"/>
            <a:headEnd/>
            <a:tailEnd/>
          </a:ln>
        </p:spPr>
      </p:pic>
    </p:spTree>
    <p:extLst>
      <p:ext uri="{BB962C8B-B14F-4D97-AF65-F5344CB8AC3E}">
        <p14:creationId xmlns:p14="http://schemas.microsoft.com/office/powerpoint/2010/main" val="291949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 </a:t>
            </a:r>
            <a:r>
              <a:rPr lang="de-DE" i="1" dirty="0" smtClean="0"/>
              <a:t>real-</a:t>
            </a:r>
            <a:r>
              <a:rPr lang="de-DE" i="1" dirty="0" err="1" smtClean="0"/>
              <a:t>world</a:t>
            </a:r>
            <a:r>
              <a:rPr lang="de-DE" dirty="0" smtClean="0"/>
              <a:t> </a:t>
            </a:r>
            <a:r>
              <a:rPr lang="de-DE" dirty="0" err="1" smtClean="0"/>
              <a:t>CityGML</a:t>
            </a:r>
            <a:r>
              <a:rPr lang="de-DE" dirty="0" smtClean="0"/>
              <a:t> </a:t>
            </a:r>
            <a:r>
              <a:rPr lang="de-DE" dirty="0" err="1" smtClean="0"/>
              <a:t>example</a:t>
            </a:r>
            <a:endParaRPr lang="de-DE" dirty="0"/>
          </a:p>
        </p:txBody>
      </p:sp>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37" y="1737411"/>
            <a:ext cx="7308000" cy="332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23"/>
          <p:cNvSpPr txBox="1"/>
          <p:nvPr/>
        </p:nvSpPr>
        <p:spPr>
          <a:xfrm>
            <a:off x="2520000" y="4953860"/>
            <a:ext cx="2265364" cy="369332"/>
          </a:xfrm>
          <a:prstGeom prst="rect">
            <a:avLst/>
          </a:prstGeom>
          <a:noFill/>
        </p:spPr>
        <p:txBody>
          <a:bodyPr wrap="none" rtlCol="0">
            <a:spAutoFit/>
          </a:bodyPr>
          <a:lstStyle/>
          <a:p>
            <a:r>
              <a:rPr lang="en-US" b="1" dirty="0">
                <a:solidFill>
                  <a:srgbClr val="FFC000"/>
                </a:solidFill>
                <a:latin typeface="+mj-lt"/>
                <a:ea typeface="+mj-ea"/>
                <a:cs typeface="+mj-cs"/>
              </a:rPr>
              <a:t>Building Module</a:t>
            </a:r>
          </a:p>
        </p:txBody>
      </p:sp>
      <p:sp>
        <p:nvSpPr>
          <p:cNvPr id="6" name="Textfeld 24"/>
          <p:cNvSpPr txBox="1"/>
          <p:nvPr/>
        </p:nvSpPr>
        <p:spPr>
          <a:xfrm>
            <a:off x="4922441" y="1922085"/>
            <a:ext cx="2916183" cy="369332"/>
          </a:xfrm>
          <a:prstGeom prst="rect">
            <a:avLst/>
          </a:prstGeom>
          <a:noFill/>
        </p:spPr>
        <p:txBody>
          <a:bodyPr wrap="none" rtlCol="0">
            <a:spAutoFit/>
          </a:bodyPr>
          <a:lstStyle/>
          <a:p>
            <a:r>
              <a:rPr lang="de-DE" b="1" dirty="0" err="1">
                <a:solidFill>
                  <a:srgbClr val="FFC000"/>
                </a:solidFill>
                <a:latin typeface="+mj-lt"/>
                <a:ea typeface="+mj-ea"/>
                <a:cs typeface="+mj-cs"/>
              </a:rPr>
              <a:t>CityFurniture</a:t>
            </a:r>
            <a:r>
              <a:rPr lang="de-DE" b="1" dirty="0">
                <a:solidFill>
                  <a:srgbClr val="FFC000"/>
                </a:solidFill>
                <a:latin typeface="+mj-lt"/>
                <a:ea typeface="+mj-ea"/>
                <a:cs typeface="+mj-cs"/>
              </a:rPr>
              <a:t> Module</a:t>
            </a:r>
          </a:p>
        </p:txBody>
      </p:sp>
      <p:sp>
        <p:nvSpPr>
          <p:cNvPr id="7" name="Textfeld 25"/>
          <p:cNvSpPr txBox="1"/>
          <p:nvPr/>
        </p:nvSpPr>
        <p:spPr>
          <a:xfrm>
            <a:off x="6652431" y="2279743"/>
            <a:ext cx="1943161" cy="369332"/>
          </a:xfrm>
          <a:prstGeom prst="rect">
            <a:avLst/>
          </a:prstGeom>
          <a:noFill/>
        </p:spPr>
        <p:txBody>
          <a:bodyPr wrap="none" rtlCol="0">
            <a:spAutoFit/>
          </a:bodyPr>
          <a:lstStyle/>
          <a:p>
            <a:r>
              <a:rPr lang="de-DE" b="1" dirty="0">
                <a:solidFill>
                  <a:srgbClr val="FFC000"/>
                </a:solidFill>
                <a:latin typeface="+mj-lt"/>
                <a:ea typeface="+mj-ea"/>
                <a:cs typeface="+mj-cs"/>
              </a:rPr>
              <a:t>Relief Module</a:t>
            </a:r>
          </a:p>
        </p:txBody>
      </p:sp>
      <p:sp>
        <p:nvSpPr>
          <p:cNvPr id="8" name="Textfeld 26"/>
          <p:cNvSpPr txBox="1"/>
          <p:nvPr/>
        </p:nvSpPr>
        <p:spPr>
          <a:xfrm>
            <a:off x="5510196" y="4881726"/>
            <a:ext cx="3130985" cy="369332"/>
          </a:xfrm>
          <a:prstGeom prst="rect">
            <a:avLst/>
          </a:prstGeom>
          <a:noFill/>
        </p:spPr>
        <p:txBody>
          <a:bodyPr wrap="none" rtlCol="0">
            <a:spAutoFit/>
          </a:bodyPr>
          <a:lstStyle/>
          <a:p>
            <a:r>
              <a:rPr lang="de-DE" b="1" dirty="0">
                <a:solidFill>
                  <a:srgbClr val="FFC000"/>
                </a:solidFill>
                <a:latin typeface="+mj-lt"/>
                <a:ea typeface="+mj-ea"/>
                <a:cs typeface="+mj-cs"/>
              </a:rPr>
              <a:t>Transportation Module</a:t>
            </a:r>
          </a:p>
        </p:txBody>
      </p:sp>
      <p:sp>
        <p:nvSpPr>
          <p:cNvPr id="9" name="Textfeld 27"/>
          <p:cNvSpPr txBox="1"/>
          <p:nvPr/>
        </p:nvSpPr>
        <p:spPr>
          <a:xfrm>
            <a:off x="360000" y="1227330"/>
            <a:ext cx="2613216" cy="369332"/>
          </a:xfrm>
          <a:prstGeom prst="rect">
            <a:avLst/>
          </a:prstGeom>
          <a:noFill/>
        </p:spPr>
        <p:txBody>
          <a:bodyPr wrap="none" rtlCol="0">
            <a:spAutoFit/>
          </a:bodyPr>
          <a:lstStyle/>
          <a:p>
            <a:r>
              <a:rPr lang="de-DE" b="1" dirty="0">
                <a:solidFill>
                  <a:srgbClr val="FFC000"/>
                </a:solidFill>
                <a:latin typeface="+mj-lt"/>
                <a:ea typeface="+mj-ea"/>
                <a:cs typeface="+mj-cs"/>
              </a:rPr>
              <a:t>Vegetation Module</a:t>
            </a:r>
          </a:p>
        </p:txBody>
      </p:sp>
      <p:sp>
        <p:nvSpPr>
          <p:cNvPr id="10" name="Textfeld 28"/>
          <p:cNvSpPr txBox="1"/>
          <p:nvPr/>
        </p:nvSpPr>
        <p:spPr>
          <a:xfrm>
            <a:off x="3175238" y="1085786"/>
            <a:ext cx="2635658" cy="369332"/>
          </a:xfrm>
          <a:prstGeom prst="rect">
            <a:avLst/>
          </a:prstGeom>
          <a:noFill/>
        </p:spPr>
        <p:txBody>
          <a:bodyPr wrap="none" rtlCol="0">
            <a:spAutoFit/>
          </a:bodyPr>
          <a:lstStyle/>
          <a:p>
            <a:r>
              <a:rPr lang="de-DE" b="1" dirty="0" err="1">
                <a:solidFill>
                  <a:srgbClr val="FFC000"/>
                </a:solidFill>
                <a:latin typeface="+mj-lt"/>
                <a:ea typeface="+mj-ea"/>
                <a:cs typeface="+mj-cs"/>
              </a:rPr>
              <a:t>WaterBody</a:t>
            </a:r>
            <a:r>
              <a:rPr lang="de-DE" b="1" dirty="0">
                <a:solidFill>
                  <a:srgbClr val="FFC000"/>
                </a:solidFill>
                <a:latin typeface="+mj-lt"/>
                <a:ea typeface="+mj-ea"/>
                <a:cs typeface="+mj-cs"/>
              </a:rPr>
              <a:t> Module</a:t>
            </a:r>
          </a:p>
        </p:txBody>
      </p:sp>
      <p:sp>
        <p:nvSpPr>
          <p:cNvPr id="11" name="Textfeld 29"/>
          <p:cNvSpPr txBox="1"/>
          <p:nvPr/>
        </p:nvSpPr>
        <p:spPr>
          <a:xfrm>
            <a:off x="515946" y="4420852"/>
            <a:ext cx="2084225" cy="369332"/>
          </a:xfrm>
          <a:prstGeom prst="rect">
            <a:avLst/>
          </a:prstGeom>
          <a:noFill/>
          <a:ln>
            <a:noFill/>
          </a:ln>
        </p:spPr>
        <p:txBody>
          <a:bodyPr wrap="none" rtlCol="0">
            <a:spAutoFit/>
          </a:bodyPr>
          <a:lstStyle/>
          <a:p>
            <a:r>
              <a:rPr lang="de-DE" b="1" dirty="0">
                <a:solidFill>
                  <a:srgbClr val="FFC000"/>
                </a:solidFill>
                <a:latin typeface="+mj-lt"/>
                <a:ea typeface="+mj-ea"/>
                <a:cs typeface="+mj-cs"/>
              </a:rPr>
              <a:t>Tunnel Module</a:t>
            </a:r>
          </a:p>
        </p:txBody>
      </p:sp>
      <p:sp>
        <p:nvSpPr>
          <p:cNvPr id="12" name="Textfeld 30"/>
          <p:cNvSpPr txBox="1"/>
          <p:nvPr/>
        </p:nvSpPr>
        <p:spPr>
          <a:xfrm>
            <a:off x="4028606" y="4618042"/>
            <a:ext cx="2047355" cy="369332"/>
          </a:xfrm>
          <a:prstGeom prst="rect">
            <a:avLst/>
          </a:prstGeom>
          <a:noFill/>
          <a:ln>
            <a:noFill/>
          </a:ln>
        </p:spPr>
        <p:txBody>
          <a:bodyPr wrap="none" rtlCol="0">
            <a:spAutoFit/>
          </a:bodyPr>
          <a:lstStyle/>
          <a:p>
            <a:r>
              <a:rPr lang="de-DE" b="1" dirty="0">
                <a:solidFill>
                  <a:srgbClr val="FFC000"/>
                </a:solidFill>
                <a:latin typeface="+mj-lt"/>
                <a:ea typeface="+mj-ea"/>
                <a:cs typeface="+mj-cs"/>
              </a:rPr>
              <a:t>Bridge Module</a:t>
            </a:r>
          </a:p>
        </p:txBody>
      </p:sp>
      <p:cxnSp>
        <p:nvCxnSpPr>
          <p:cNvPr id="14" name="Gerade Verbindung 32"/>
          <p:cNvCxnSpPr>
            <a:stCxn id="10" idx="2"/>
          </p:cNvCxnSpPr>
          <p:nvPr/>
        </p:nvCxnSpPr>
        <p:spPr>
          <a:xfrm flipH="1">
            <a:off x="4435238" y="1455118"/>
            <a:ext cx="57829" cy="1619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3"/>
          <p:cNvCxnSpPr>
            <a:stCxn id="6" idx="2"/>
          </p:cNvCxnSpPr>
          <p:nvPr/>
        </p:nvCxnSpPr>
        <p:spPr>
          <a:xfrm>
            <a:off x="6380533" y="2291417"/>
            <a:ext cx="162180" cy="1777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4"/>
          <p:cNvCxnSpPr>
            <a:stCxn id="7" idx="2"/>
          </p:cNvCxnSpPr>
          <p:nvPr/>
        </p:nvCxnSpPr>
        <p:spPr>
          <a:xfrm>
            <a:off x="7624012" y="2649075"/>
            <a:ext cx="108851" cy="395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5"/>
          <p:cNvCxnSpPr/>
          <p:nvPr/>
        </p:nvCxnSpPr>
        <p:spPr>
          <a:xfrm flipV="1">
            <a:off x="1471875" y="2818645"/>
            <a:ext cx="901653" cy="1575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6"/>
          <p:cNvCxnSpPr>
            <a:stCxn id="5" idx="0"/>
          </p:cNvCxnSpPr>
          <p:nvPr/>
        </p:nvCxnSpPr>
        <p:spPr>
          <a:xfrm flipV="1">
            <a:off x="3652682" y="4458924"/>
            <a:ext cx="271246" cy="494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7"/>
          <p:cNvCxnSpPr>
            <a:stCxn id="12" idx="0"/>
          </p:cNvCxnSpPr>
          <p:nvPr/>
        </p:nvCxnSpPr>
        <p:spPr>
          <a:xfrm flipH="1" flipV="1">
            <a:off x="4778679" y="3801726"/>
            <a:ext cx="273605" cy="816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8"/>
          <p:cNvCxnSpPr>
            <a:stCxn id="8" idx="0"/>
          </p:cNvCxnSpPr>
          <p:nvPr/>
        </p:nvCxnSpPr>
        <p:spPr>
          <a:xfrm flipV="1">
            <a:off x="7075689" y="3801726"/>
            <a:ext cx="558955" cy="10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40"/>
          <p:cNvCxnSpPr>
            <a:stCxn id="9" idx="2"/>
          </p:cNvCxnSpPr>
          <p:nvPr/>
        </p:nvCxnSpPr>
        <p:spPr>
          <a:xfrm>
            <a:off x="1666608" y="1596662"/>
            <a:ext cx="1148902" cy="17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1543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Verdana" pitchFamily="34" charset="0"/>
                <a:cs typeface="Verdana" pitchFamily="34" charset="0"/>
              </a:rPr>
              <a:t>CityGML</a:t>
            </a:r>
            <a:r>
              <a:rPr lang="de-DE" dirty="0">
                <a:latin typeface="Verdana" pitchFamily="34" charset="0"/>
                <a:cs typeface="Verdana" pitchFamily="34" charset="0"/>
              </a:rPr>
              <a:t> | </a:t>
            </a:r>
            <a:r>
              <a:rPr lang="de-DE" dirty="0" err="1" smtClean="0">
                <a:latin typeface="Verdana" pitchFamily="34" charset="0"/>
                <a:cs typeface="Verdana" pitchFamily="34" charset="0"/>
              </a:rPr>
              <a:t>Characteristics</a:t>
            </a:r>
            <a:r>
              <a:rPr lang="de-DE" dirty="0" smtClean="0">
                <a:latin typeface="Verdana" pitchFamily="34" charset="0"/>
                <a:cs typeface="Verdana" pitchFamily="34" charset="0"/>
              </a:rPr>
              <a:t> I</a:t>
            </a:r>
            <a:endParaRPr lang="de-DE" dirty="0"/>
          </a:p>
        </p:txBody>
      </p:sp>
      <p:sp>
        <p:nvSpPr>
          <p:cNvPr id="3" name="Content Placeholder 2"/>
          <p:cNvSpPr>
            <a:spLocks noGrp="1"/>
          </p:cNvSpPr>
          <p:nvPr>
            <p:ph idx="1"/>
          </p:nvPr>
        </p:nvSpPr>
        <p:spPr/>
        <p:txBody>
          <a:bodyPr/>
          <a:lstStyle/>
          <a:p>
            <a:r>
              <a:rPr lang="de-DE" dirty="0">
                <a:latin typeface="Verdana" pitchFamily="34" charset="0"/>
                <a:cs typeface="Verdana" pitchFamily="34" charset="0"/>
              </a:rPr>
              <a:t>Multi-</a:t>
            </a:r>
            <a:r>
              <a:rPr lang="de-DE" dirty="0" err="1">
                <a:latin typeface="Verdana" pitchFamily="34" charset="0"/>
                <a:cs typeface="Verdana" pitchFamily="34" charset="0"/>
              </a:rPr>
              <a:t>Scale</a:t>
            </a:r>
            <a:r>
              <a:rPr lang="de-DE" dirty="0">
                <a:latin typeface="Verdana" pitchFamily="34" charset="0"/>
                <a:cs typeface="Verdana" pitchFamily="34" charset="0"/>
              </a:rPr>
              <a:t> </a:t>
            </a:r>
            <a:r>
              <a:rPr lang="de-DE" dirty="0" smtClean="0">
                <a:latin typeface="Verdana" pitchFamily="34" charset="0"/>
                <a:cs typeface="Verdana" pitchFamily="34" charset="0"/>
              </a:rPr>
              <a:t>Modeling </a:t>
            </a:r>
            <a:r>
              <a:rPr lang="de-DE" dirty="0">
                <a:latin typeface="Verdana" pitchFamily="34" charset="0"/>
                <a:cs typeface="Verdana" pitchFamily="34" charset="0"/>
              </a:rPr>
              <a:t>(</a:t>
            </a:r>
            <a:r>
              <a:rPr lang="de-DE" dirty="0" smtClean="0">
                <a:latin typeface="Verdana" pitchFamily="34" charset="0"/>
                <a:cs typeface="Verdana" pitchFamily="34" charset="0"/>
              </a:rPr>
              <a:t>Level </a:t>
            </a:r>
            <a:r>
              <a:rPr lang="de-DE" dirty="0" err="1">
                <a:latin typeface="Verdana" pitchFamily="34" charset="0"/>
                <a:cs typeface="Verdana" pitchFamily="34" charset="0"/>
              </a:rPr>
              <a:t>of</a:t>
            </a:r>
            <a:r>
              <a:rPr lang="de-DE" dirty="0">
                <a:latin typeface="Verdana" pitchFamily="34" charset="0"/>
                <a:cs typeface="Verdana" pitchFamily="34" charset="0"/>
              </a:rPr>
              <a:t> </a:t>
            </a:r>
            <a:r>
              <a:rPr lang="de-DE" dirty="0" smtClean="0">
                <a:latin typeface="Verdana" pitchFamily="34" charset="0"/>
                <a:cs typeface="Verdana" pitchFamily="34" charset="0"/>
              </a:rPr>
              <a:t>Detail)</a:t>
            </a:r>
          </a:p>
          <a:p>
            <a:pPr lvl="1"/>
            <a:r>
              <a:rPr lang="de-DE" dirty="0" err="1" smtClean="0">
                <a:latin typeface="Verdana" pitchFamily="34" charset="0"/>
                <a:cs typeface="Verdana" pitchFamily="34" charset="0"/>
              </a:rPr>
              <a:t>From</a:t>
            </a:r>
            <a:r>
              <a:rPr lang="de-DE" dirty="0" smtClean="0">
                <a:latin typeface="Verdana" pitchFamily="34" charset="0"/>
                <a:cs typeface="Verdana" pitchFamily="34" charset="0"/>
              </a:rPr>
              <a:t> </a:t>
            </a:r>
            <a:r>
              <a:rPr lang="de-DE" dirty="0" err="1" smtClean="0">
                <a:latin typeface="Verdana" pitchFamily="34" charset="0"/>
                <a:cs typeface="Verdana" pitchFamily="34" charset="0"/>
              </a:rPr>
              <a:t>LoD</a:t>
            </a:r>
            <a:r>
              <a:rPr lang="de-DE" dirty="0" smtClean="0">
                <a:latin typeface="Verdana" pitchFamily="34" charset="0"/>
                <a:cs typeface="Verdana" pitchFamily="34" charset="0"/>
              </a:rPr>
              <a:t> 0 </a:t>
            </a:r>
            <a:r>
              <a:rPr lang="de-DE" dirty="0" err="1" smtClean="0">
                <a:latin typeface="Verdana" pitchFamily="34" charset="0"/>
                <a:cs typeface="Verdana" pitchFamily="34" charset="0"/>
              </a:rPr>
              <a:t>up</a:t>
            </a:r>
            <a:r>
              <a:rPr lang="de-DE" dirty="0" smtClean="0">
                <a:latin typeface="Verdana" pitchFamily="34" charset="0"/>
                <a:cs typeface="Verdana" pitchFamily="34" charset="0"/>
              </a:rPr>
              <a:t> </a:t>
            </a:r>
            <a:r>
              <a:rPr lang="de-DE" dirty="0" err="1" smtClean="0">
                <a:latin typeface="Verdana" pitchFamily="34" charset="0"/>
                <a:cs typeface="Verdana" pitchFamily="34" charset="0"/>
              </a:rPr>
              <a:t>to</a:t>
            </a:r>
            <a:r>
              <a:rPr lang="de-DE" dirty="0" smtClean="0">
                <a:latin typeface="Verdana" pitchFamily="34" charset="0"/>
                <a:cs typeface="Verdana" pitchFamily="34" charset="0"/>
              </a:rPr>
              <a:t> LoD4</a:t>
            </a:r>
            <a:endParaRPr lang="de-DE" dirty="0">
              <a:latin typeface="Verdana" pitchFamily="34" charset="0"/>
              <a:cs typeface="Verdana" pitchFamily="34" charset="0"/>
            </a:endParaRPr>
          </a:p>
          <a:p>
            <a:pPr lvl="1"/>
            <a:r>
              <a:rPr lang="de-DE" dirty="0" err="1">
                <a:latin typeface="Verdana" pitchFamily="34" charset="0"/>
                <a:cs typeface="Verdana" pitchFamily="34" charset="0"/>
              </a:rPr>
              <a:t>From</a:t>
            </a:r>
            <a:r>
              <a:rPr lang="de-DE" dirty="0">
                <a:latin typeface="Verdana" pitchFamily="34" charset="0"/>
                <a:cs typeface="Verdana" pitchFamily="34" charset="0"/>
              </a:rPr>
              <a:t> </a:t>
            </a:r>
            <a:r>
              <a:rPr lang="de-DE" dirty="0" err="1">
                <a:latin typeface="Verdana" pitchFamily="34" charset="0"/>
                <a:cs typeface="Verdana" pitchFamily="34" charset="0"/>
              </a:rPr>
              <a:t>landscape</a:t>
            </a:r>
            <a:r>
              <a:rPr lang="de-DE" dirty="0">
                <a:latin typeface="Verdana" pitchFamily="34" charset="0"/>
                <a:cs typeface="Verdana" pitchFamily="34" charset="0"/>
              </a:rPr>
              <a:t> </a:t>
            </a:r>
            <a:r>
              <a:rPr lang="de-DE" dirty="0" err="1">
                <a:latin typeface="Verdana" pitchFamily="34" charset="0"/>
                <a:cs typeface="Verdana" pitchFamily="34" charset="0"/>
              </a:rPr>
              <a:t>up</a:t>
            </a:r>
            <a:r>
              <a:rPr lang="de-DE" dirty="0">
                <a:latin typeface="Verdana" pitchFamily="34" charset="0"/>
                <a:cs typeface="Verdana" pitchFamily="34" charset="0"/>
              </a:rPr>
              <a:t> </a:t>
            </a:r>
            <a:r>
              <a:rPr lang="de-DE" dirty="0" err="1">
                <a:latin typeface="Verdana" pitchFamily="34" charset="0"/>
                <a:cs typeface="Verdana" pitchFamily="34" charset="0"/>
              </a:rPr>
              <a:t>to</a:t>
            </a:r>
            <a:r>
              <a:rPr lang="de-DE" dirty="0">
                <a:latin typeface="Verdana" pitchFamily="34" charset="0"/>
                <a:cs typeface="Verdana" pitchFamily="34" charset="0"/>
              </a:rPr>
              <a:t> </a:t>
            </a:r>
            <a:r>
              <a:rPr lang="de-DE" dirty="0" err="1">
                <a:latin typeface="Verdana" pitchFamily="34" charset="0"/>
                <a:cs typeface="Verdana" pitchFamily="34" charset="0"/>
              </a:rPr>
              <a:t>i</a:t>
            </a:r>
            <a:r>
              <a:rPr lang="de-DE" dirty="0" err="1" smtClean="0">
                <a:latin typeface="Verdana" pitchFamily="34" charset="0"/>
                <a:cs typeface="Verdana" pitchFamily="34" charset="0"/>
              </a:rPr>
              <a:t>nterior</a:t>
            </a:r>
            <a:r>
              <a:rPr lang="de-DE" dirty="0" smtClean="0">
                <a:latin typeface="Verdana" pitchFamily="34" charset="0"/>
                <a:cs typeface="Verdana" pitchFamily="34" charset="0"/>
              </a:rPr>
              <a:t> </a:t>
            </a:r>
            <a:r>
              <a:rPr lang="de-DE" dirty="0" err="1" smtClean="0">
                <a:latin typeface="Verdana" pitchFamily="34" charset="0"/>
                <a:cs typeface="Verdana" pitchFamily="34" charset="0"/>
              </a:rPr>
              <a:t>model</a:t>
            </a:r>
            <a:endParaRPr lang="de-DE" dirty="0">
              <a:latin typeface="Verdana" pitchFamily="34" charset="0"/>
              <a:cs typeface="Verdana" pitchFamily="34" charset="0"/>
            </a:endParaRPr>
          </a:p>
          <a:p>
            <a:endParaRPr lang="de-DE" dirty="0"/>
          </a:p>
        </p:txBody>
      </p:sp>
      <p:sp>
        <p:nvSpPr>
          <p:cNvPr id="9" name="Rectangle 3"/>
          <p:cNvSpPr>
            <a:spLocks/>
          </p:cNvSpPr>
          <p:nvPr/>
        </p:nvSpPr>
        <p:spPr bwMode="auto">
          <a:xfrm>
            <a:off x="2688137" y="4313516"/>
            <a:ext cx="798373" cy="515938"/>
          </a:xfrm>
          <a:prstGeom prst="rect">
            <a:avLst/>
          </a:prstGeom>
          <a:noFill/>
          <a:ln w="9525">
            <a:noFill/>
            <a:miter lim="800000"/>
            <a:headEnd/>
            <a:tailEnd/>
          </a:ln>
        </p:spPr>
        <p:txBody>
          <a:bodyPr/>
          <a:lstStyle/>
          <a:p>
            <a:pPr eaLnBrk="0" hangingPunct="0">
              <a:spcBef>
                <a:spcPct val="20000"/>
              </a:spcBef>
              <a:buClr>
                <a:schemeClr val="accent1"/>
              </a:buClr>
            </a:pPr>
            <a:r>
              <a:rPr lang="de-DE" sz="1500" dirty="0" err="1" smtClean="0">
                <a:latin typeface="Verdana" pitchFamily="34" charset="0"/>
              </a:rPr>
              <a:t>LoD</a:t>
            </a:r>
            <a:r>
              <a:rPr lang="de-DE" sz="1500" dirty="0" smtClean="0">
                <a:latin typeface="Verdana" pitchFamily="34" charset="0"/>
              </a:rPr>
              <a:t> 0</a:t>
            </a:r>
            <a:endParaRPr lang="de-DE" sz="1500" dirty="0">
              <a:latin typeface="Verdana" pitchFamily="34" charset="0"/>
            </a:endParaRPr>
          </a:p>
        </p:txBody>
      </p:sp>
      <p:sp>
        <p:nvSpPr>
          <p:cNvPr id="10" name="Rectangle 3"/>
          <p:cNvSpPr>
            <a:spLocks/>
          </p:cNvSpPr>
          <p:nvPr/>
        </p:nvSpPr>
        <p:spPr bwMode="auto">
          <a:xfrm>
            <a:off x="4132194" y="4313516"/>
            <a:ext cx="866525" cy="515938"/>
          </a:xfrm>
          <a:prstGeom prst="rect">
            <a:avLst/>
          </a:prstGeom>
          <a:noFill/>
          <a:ln w="9525">
            <a:noFill/>
            <a:miter lim="800000"/>
            <a:headEnd/>
            <a:tailEnd/>
          </a:ln>
        </p:spPr>
        <p:txBody>
          <a:bodyPr/>
          <a:lstStyle/>
          <a:p>
            <a:pPr eaLnBrk="0" hangingPunct="0">
              <a:spcBef>
                <a:spcPct val="20000"/>
              </a:spcBef>
              <a:buClr>
                <a:schemeClr val="accent1"/>
              </a:buClr>
            </a:pPr>
            <a:r>
              <a:rPr lang="de-DE" sz="1500" dirty="0" err="1" smtClean="0">
                <a:latin typeface="Verdana" pitchFamily="34" charset="0"/>
              </a:rPr>
              <a:t>LoD</a:t>
            </a:r>
            <a:r>
              <a:rPr lang="de-DE" sz="1500" dirty="0" smtClean="0">
                <a:latin typeface="Verdana" pitchFamily="34" charset="0"/>
              </a:rPr>
              <a:t> 1</a:t>
            </a:r>
            <a:endParaRPr lang="de-DE" sz="1500" dirty="0">
              <a:latin typeface="Verdana" pitchFamily="34" charset="0"/>
            </a:endParaRPr>
          </a:p>
        </p:txBody>
      </p:sp>
      <p:sp>
        <p:nvSpPr>
          <p:cNvPr id="11" name="Rectangle 3"/>
          <p:cNvSpPr>
            <a:spLocks/>
          </p:cNvSpPr>
          <p:nvPr/>
        </p:nvSpPr>
        <p:spPr bwMode="auto">
          <a:xfrm>
            <a:off x="5635994" y="4302655"/>
            <a:ext cx="770098" cy="515938"/>
          </a:xfrm>
          <a:prstGeom prst="rect">
            <a:avLst/>
          </a:prstGeom>
          <a:noFill/>
          <a:ln w="9525">
            <a:noFill/>
            <a:miter lim="800000"/>
            <a:headEnd/>
            <a:tailEnd/>
          </a:ln>
        </p:spPr>
        <p:txBody>
          <a:bodyPr/>
          <a:lstStyle/>
          <a:p>
            <a:pPr eaLnBrk="0" hangingPunct="0">
              <a:spcBef>
                <a:spcPct val="20000"/>
              </a:spcBef>
              <a:buClr>
                <a:schemeClr val="accent1"/>
              </a:buClr>
            </a:pPr>
            <a:r>
              <a:rPr lang="de-DE" sz="1500" dirty="0" err="1" smtClean="0">
                <a:latin typeface="Verdana" pitchFamily="34" charset="0"/>
              </a:rPr>
              <a:t>LoD</a:t>
            </a:r>
            <a:r>
              <a:rPr lang="de-DE" sz="1500" dirty="0" smtClean="0">
                <a:latin typeface="Verdana" pitchFamily="34" charset="0"/>
              </a:rPr>
              <a:t> 2</a:t>
            </a:r>
            <a:endParaRPr lang="de-DE" sz="1500" dirty="0">
              <a:latin typeface="Verdana" pitchFamily="34" charset="0"/>
            </a:endParaRPr>
          </a:p>
        </p:txBody>
      </p:sp>
      <p:sp>
        <p:nvSpPr>
          <p:cNvPr id="13" name="Rectangle 3"/>
          <p:cNvSpPr>
            <a:spLocks/>
          </p:cNvSpPr>
          <p:nvPr/>
        </p:nvSpPr>
        <p:spPr bwMode="auto">
          <a:xfrm>
            <a:off x="7111416" y="4330535"/>
            <a:ext cx="1057997" cy="515938"/>
          </a:xfrm>
          <a:prstGeom prst="rect">
            <a:avLst/>
          </a:prstGeom>
          <a:noFill/>
          <a:ln w="9525">
            <a:noFill/>
            <a:miter lim="800000"/>
            <a:headEnd/>
            <a:tailEnd/>
          </a:ln>
        </p:spPr>
        <p:txBody>
          <a:bodyPr/>
          <a:lstStyle/>
          <a:p>
            <a:pPr eaLnBrk="0" hangingPunct="0">
              <a:spcBef>
                <a:spcPct val="20000"/>
              </a:spcBef>
              <a:buClr>
                <a:schemeClr val="accent1"/>
              </a:buClr>
            </a:pPr>
            <a:r>
              <a:rPr lang="de-DE" sz="1500" dirty="0" err="1" smtClean="0">
                <a:latin typeface="Verdana" pitchFamily="34" charset="0"/>
              </a:rPr>
              <a:t>LoD</a:t>
            </a:r>
            <a:r>
              <a:rPr lang="de-DE" sz="1500" dirty="0" smtClean="0">
                <a:latin typeface="Verdana" pitchFamily="34" charset="0"/>
              </a:rPr>
              <a:t> 3</a:t>
            </a:r>
            <a:endParaRPr lang="de-DE" sz="1500" dirty="0">
              <a:latin typeface="Verdana" pitchFamily="34" charset="0"/>
            </a:endParaRPr>
          </a:p>
        </p:txBody>
      </p:sp>
      <p:pic>
        <p:nvPicPr>
          <p:cNvPr id="1026" name="Picture 2" descr="Building-Example-1-V1-re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004" y="3276417"/>
            <a:ext cx="1336309" cy="1008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ilding-Example-1-V1-LOD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523" y="3284275"/>
            <a:ext cx="1354457" cy="1022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ilding-Example-1-V1-LO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190" y="3277559"/>
            <a:ext cx="1351073" cy="10200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ilding-Example-1-V1-LOD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9473" y="3277559"/>
            <a:ext cx="1348755" cy="10183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Example-1-V1-LOD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0438" y="3277559"/>
            <a:ext cx="1338975" cy="101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939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Verdana" pitchFamily="34" charset="0"/>
                <a:cs typeface="Verdana" pitchFamily="34" charset="0"/>
              </a:rPr>
              <a:t>CityGML</a:t>
            </a:r>
            <a:r>
              <a:rPr lang="de-DE" dirty="0">
                <a:latin typeface="Verdana" pitchFamily="34" charset="0"/>
                <a:cs typeface="Verdana" pitchFamily="34" charset="0"/>
              </a:rPr>
              <a:t> | </a:t>
            </a:r>
            <a:r>
              <a:rPr lang="de-DE" dirty="0" err="1" smtClean="0">
                <a:latin typeface="Verdana" pitchFamily="34" charset="0"/>
                <a:cs typeface="Verdana" pitchFamily="34" charset="0"/>
              </a:rPr>
              <a:t>Characteristics</a:t>
            </a:r>
            <a:r>
              <a:rPr lang="de-DE" dirty="0" smtClean="0">
                <a:latin typeface="Verdana" pitchFamily="34" charset="0"/>
                <a:cs typeface="Verdana" pitchFamily="34" charset="0"/>
              </a:rPr>
              <a:t> II</a:t>
            </a:r>
            <a:endParaRPr lang="de-DE" dirty="0"/>
          </a:p>
        </p:txBody>
      </p:sp>
      <p:sp>
        <p:nvSpPr>
          <p:cNvPr id="3" name="Content Placeholder 2"/>
          <p:cNvSpPr>
            <a:spLocks noGrp="1"/>
          </p:cNvSpPr>
          <p:nvPr>
            <p:ph idx="1"/>
          </p:nvPr>
        </p:nvSpPr>
        <p:spPr/>
        <p:txBody>
          <a:bodyPr/>
          <a:lstStyle/>
          <a:p>
            <a:r>
              <a:rPr lang="en-US" dirty="0"/>
              <a:t>Coherence of semantics and geometry</a:t>
            </a:r>
          </a:p>
          <a:p>
            <a:pPr lvl="1"/>
            <a:r>
              <a:rPr lang="en-US" dirty="0"/>
              <a:t>Explicit relations between semantic objects and their geometrical representation (B-Rep</a:t>
            </a:r>
            <a:r>
              <a:rPr lang="en-US" dirty="0" smtClean="0"/>
              <a:t>)</a:t>
            </a:r>
          </a:p>
          <a:p>
            <a:r>
              <a:rPr lang="en-US" dirty="0"/>
              <a:t>External References</a:t>
            </a:r>
          </a:p>
          <a:p>
            <a:r>
              <a:rPr lang="en-US" dirty="0"/>
              <a:t>Appearance (Textures)</a:t>
            </a:r>
          </a:p>
          <a:p>
            <a:r>
              <a:rPr lang="en-US" dirty="0"/>
              <a:t>Application Domain Extensions (ADE)</a:t>
            </a:r>
          </a:p>
          <a:p>
            <a:r>
              <a:rPr lang="en-US" dirty="0"/>
              <a:t>Generic city objects and attributes</a:t>
            </a:r>
          </a:p>
          <a:p>
            <a:r>
              <a:rPr lang="en-US" dirty="0" smtClean="0"/>
              <a:t>…</a:t>
            </a:r>
            <a:endParaRPr lang="en-US" dirty="0"/>
          </a:p>
          <a:p>
            <a:endParaRPr lang="de-DE" dirty="0"/>
          </a:p>
        </p:txBody>
      </p:sp>
    </p:spTree>
    <p:extLst>
      <p:ext uri="{BB962C8B-B14F-4D97-AF65-F5344CB8AC3E}">
        <p14:creationId xmlns:p14="http://schemas.microsoft.com/office/powerpoint/2010/main" val="2786863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CityGML</a:t>
            </a:r>
            <a:r>
              <a:rPr lang="de-DE" dirty="0" smtClean="0"/>
              <a:t> </a:t>
            </a:r>
            <a:r>
              <a:rPr lang="de-DE" dirty="0" err="1" smtClean="0"/>
              <a:t>samples</a:t>
            </a:r>
            <a:endParaRPr lang="de-DE" dirty="0"/>
          </a:p>
        </p:txBody>
      </p:sp>
      <p:pic>
        <p:nvPicPr>
          <p:cNvPr id="6146" name="Picture 2" descr="3D Stadtmodel Berlin: Pariser Pla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223486"/>
            <a:ext cx="3327400" cy="2495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3346" y="3719036"/>
            <a:ext cx="3310971" cy="369332"/>
          </a:xfrm>
          <a:prstGeom prst="rect">
            <a:avLst/>
          </a:prstGeom>
          <a:noFill/>
        </p:spPr>
        <p:txBody>
          <a:bodyPr wrap="none" rtlCol="0">
            <a:spAutoFit/>
          </a:bodyPr>
          <a:lstStyle/>
          <a:p>
            <a:r>
              <a:rPr lang="de-DE" dirty="0" smtClean="0"/>
              <a:t>City </a:t>
            </a:r>
            <a:r>
              <a:rPr lang="de-DE" dirty="0" err="1" smtClean="0"/>
              <a:t>of</a:t>
            </a:r>
            <a:r>
              <a:rPr lang="de-DE" dirty="0" smtClean="0"/>
              <a:t> </a:t>
            </a:r>
            <a:r>
              <a:rPr lang="de-DE" dirty="0" smtClean="0"/>
              <a:t>Berlin </a:t>
            </a:r>
            <a:r>
              <a:rPr lang="de-DE" sz="1000" dirty="0" smtClean="0"/>
              <a:t>(© </a:t>
            </a:r>
            <a:r>
              <a:rPr lang="de-DE" sz="1000" dirty="0" err="1" smtClean="0"/>
              <a:t>virtualcitySYSTEMS</a:t>
            </a:r>
            <a:r>
              <a:rPr lang="de-DE" sz="1000" dirty="0" smtClean="0"/>
              <a:t>)</a:t>
            </a:r>
            <a:endParaRPr lang="de-DE" sz="1000" dirty="0"/>
          </a:p>
        </p:txBody>
      </p:sp>
      <p:pic>
        <p:nvPicPr>
          <p:cNvPr id="5" name="Picture 2" descr="C:\data\_iWork\_iPRJ_Publikationen\201302_GISBusiness\materials\generisches_modell_landratsam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35104" y="2445544"/>
            <a:ext cx="3966392" cy="2226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56887" y="4692768"/>
            <a:ext cx="2122825" cy="369332"/>
          </a:xfrm>
          <a:prstGeom prst="rect">
            <a:avLst/>
          </a:prstGeom>
          <a:noFill/>
        </p:spPr>
        <p:txBody>
          <a:bodyPr wrap="none" rtlCol="0">
            <a:spAutoFit/>
          </a:bodyPr>
          <a:lstStyle/>
          <a:p>
            <a:r>
              <a:rPr lang="de-DE" dirty="0" smtClean="0"/>
              <a:t>City </a:t>
            </a:r>
            <a:r>
              <a:rPr lang="de-DE" dirty="0" err="1" smtClean="0"/>
              <a:t>of</a:t>
            </a:r>
            <a:r>
              <a:rPr lang="de-DE" dirty="0" smtClean="0"/>
              <a:t> Karlsruhe</a:t>
            </a:r>
            <a:endParaRPr lang="de-DE" sz="1000" dirty="0"/>
          </a:p>
        </p:txBody>
      </p:sp>
    </p:spTree>
    <p:extLst>
      <p:ext uri="{BB962C8B-B14F-4D97-AF65-F5344CB8AC3E}">
        <p14:creationId xmlns:p14="http://schemas.microsoft.com/office/powerpoint/2010/main" val="3154514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Building </a:t>
            </a:r>
            <a:r>
              <a:rPr lang="de-DE" dirty="0" err="1" smtClean="0"/>
              <a:t>structure</a:t>
            </a:r>
            <a:endParaRPr lang="de-DE" dirty="0"/>
          </a:p>
        </p:txBody>
      </p:sp>
      <p:pic>
        <p:nvPicPr>
          <p:cNvPr id="4" name="Picture 2"/>
          <p:cNvPicPr>
            <a:picLocks noChangeAspect="1" noChangeArrowheads="1"/>
          </p:cNvPicPr>
          <p:nvPr/>
        </p:nvPicPr>
        <p:blipFill>
          <a:blip r:embed="rId2" cstate="print"/>
          <a:srcRect/>
          <a:stretch>
            <a:fillRect/>
          </a:stretch>
        </p:blipFill>
        <p:spPr bwMode="auto">
          <a:xfrm>
            <a:off x="4727906" y="260276"/>
            <a:ext cx="1800000" cy="1257447"/>
          </a:xfrm>
          <a:prstGeom prst="rect">
            <a:avLst/>
          </a:prstGeom>
          <a:noFill/>
          <a:ln w="9525">
            <a:noFill/>
            <a:miter lim="800000"/>
            <a:headEnd/>
            <a:tailEnd/>
          </a:ln>
        </p:spPr>
      </p:pic>
      <p:pic>
        <p:nvPicPr>
          <p:cNvPr id="5"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287906" y="1880276"/>
            <a:ext cx="1800000" cy="1257447"/>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167906" y="1880276"/>
            <a:ext cx="1800000" cy="1342806"/>
          </a:xfrm>
          <a:prstGeom prst="rect">
            <a:avLst/>
          </a:prstGeom>
          <a:noFill/>
          <a:ln w="9525">
            <a:noFill/>
            <a:miter lim="800000"/>
            <a:headEnd/>
            <a:tailEnd/>
          </a:ln>
        </p:spPr>
      </p:pic>
      <p:sp>
        <p:nvSpPr>
          <p:cNvPr id="7" name="Textfeld 8"/>
          <p:cNvSpPr txBox="1"/>
          <p:nvPr/>
        </p:nvSpPr>
        <p:spPr>
          <a:xfrm>
            <a:off x="6059906" y="1160276"/>
            <a:ext cx="1116011" cy="369332"/>
          </a:xfrm>
          <a:prstGeom prst="rect">
            <a:avLst/>
          </a:prstGeom>
          <a:noFill/>
        </p:spPr>
        <p:txBody>
          <a:bodyPr wrap="none" rtlCol="0">
            <a:spAutoFit/>
          </a:bodyPr>
          <a:lstStyle/>
          <a:p>
            <a:r>
              <a:rPr lang="de-DE" dirty="0" smtClean="0"/>
              <a:t>Building</a:t>
            </a:r>
            <a:endParaRPr lang="de-DE" dirty="0"/>
          </a:p>
        </p:txBody>
      </p:sp>
      <p:pic>
        <p:nvPicPr>
          <p:cNvPr id="8" name="Picture 4"/>
          <p:cNvPicPr>
            <a:picLocks noChangeAspect="1" noChangeArrowheads="1"/>
          </p:cNvPicPr>
          <p:nvPr/>
        </p:nvPicPr>
        <p:blipFill>
          <a:blip r:embed="rId4" cstate="print"/>
          <a:srcRect/>
          <a:stretch>
            <a:fillRect/>
          </a:stretch>
        </p:blipFill>
        <p:spPr bwMode="auto">
          <a:xfrm>
            <a:off x="1091906" y="3500276"/>
            <a:ext cx="1800000" cy="1362857"/>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3107906" y="3500276"/>
            <a:ext cx="1800000" cy="1007757"/>
          </a:xfrm>
          <a:prstGeom prst="rect">
            <a:avLst/>
          </a:prstGeom>
          <a:noFill/>
          <a:ln w="9525">
            <a:noFill/>
            <a:miter lim="800000"/>
            <a:headEnd/>
            <a:tailEnd/>
          </a:ln>
        </p:spPr>
      </p:pic>
      <p:pic>
        <p:nvPicPr>
          <p:cNvPr id="10" name="Picture 6"/>
          <p:cNvPicPr>
            <a:picLocks noChangeAspect="1" noChangeArrowheads="1"/>
          </p:cNvPicPr>
          <p:nvPr/>
        </p:nvPicPr>
        <p:blipFill>
          <a:blip r:embed="rId6" cstate="print"/>
          <a:srcRect/>
          <a:stretch>
            <a:fillRect/>
          </a:stretch>
        </p:blipFill>
        <p:spPr bwMode="auto">
          <a:xfrm>
            <a:off x="5267906" y="3500271"/>
            <a:ext cx="1440000" cy="1334905"/>
          </a:xfrm>
          <a:prstGeom prst="rect">
            <a:avLst/>
          </a:prstGeom>
          <a:noFill/>
          <a:ln w="9525">
            <a:noFill/>
            <a:miter lim="800000"/>
            <a:headEnd/>
            <a:tailEnd/>
          </a:ln>
        </p:spPr>
      </p:pic>
      <p:pic>
        <p:nvPicPr>
          <p:cNvPr id="11" name="Picture 7"/>
          <p:cNvPicPr>
            <a:picLocks noChangeAspect="1" noChangeArrowheads="1"/>
          </p:cNvPicPr>
          <p:nvPr/>
        </p:nvPicPr>
        <p:blipFill>
          <a:blip r:embed="rId7" cstate="print"/>
          <a:srcRect/>
          <a:stretch>
            <a:fillRect/>
          </a:stretch>
        </p:blipFill>
        <p:spPr bwMode="auto">
          <a:xfrm>
            <a:off x="7067906" y="3500276"/>
            <a:ext cx="1440000" cy="1342239"/>
          </a:xfrm>
          <a:prstGeom prst="rect">
            <a:avLst/>
          </a:prstGeom>
          <a:noFill/>
          <a:ln w="9525">
            <a:noFill/>
            <a:miter lim="800000"/>
            <a:headEnd/>
            <a:tailEnd/>
          </a:ln>
        </p:spPr>
      </p:pic>
      <p:grpSp>
        <p:nvGrpSpPr>
          <p:cNvPr id="12" name="Gruppieren 13"/>
          <p:cNvGrpSpPr/>
          <p:nvPr/>
        </p:nvGrpSpPr>
        <p:grpSpPr>
          <a:xfrm>
            <a:off x="4655906" y="1520276"/>
            <a:ext cx="2700000" cy="360000"/>
            <a:chOff x="5850000" y="2340000"/>
            <a:chExt cx="2700000" cy="360000"/>
          </a:xfrm>
        </p:grpSpPr>
        <p:cxnSp>
          <p:nvCxnSpPr>
            <p:cNvPr id="13" name="Gerade Verbindung 14"/>
            <p:cNvCxnSpPr/>
            <p:nvPr/>
          </p:nvCxnSpPr>
          <p:spPr>
            <a:xfrm rot="16200000" flipV="1">
              <a:off x="5760000" y="2610000"/>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5"/>
            <p:cNvCxnSpPr/>
            <p:nvPr/>
          </p:nvCxnSpPr>
          <p:spPr>
            <a:xfrm rot="16200000" flipV="1">
              <a:off x="8460000" y="2610000"/>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6"/>
            <p:cNvCxnSpPr/>
            <p:nvPr/>
          </p:nvCxnSpPr>
          <p:spPr>
            <a:xfrm rot="16200000" flipH="1">
              <a:off x="6570000" y="2430000"/>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7"/>
            <p:cNvCxnSpPr/>
            <p:nvPr/>
          </p:nvCxnSpPr>
          <p:spPr>
            <a:xfrm>
              <a:off x="5850000" y="2520000"/>
              <a:ext cx="2700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uppieren 18"/>
          <p:cNvGrpSpPr/>
          <p:nvPr/>
        </p:nvGrpSpPr>
        <p:grpSpPr>
          <a:xfrm>
            <a:off x="2297906" y="3140276"/>
            <a:ext cx="2160000" cy="360000"/>
            <a:chOff x="6227264" y="2340000"/>
            <a:chExt cx="2160000" cy="360000"/>
          </a:xfrm>
        </p:grpSpPr>
        <p:cxnSp>
          <p:nvCxnSpPr>
            <p:cNvPr id="18" name="Gerade Verbindung 19"/>
            <p:cNvCxnSpPr/>
            <p:nvPr/>
          </p:nvCxnSpPr>
          <p:spPr>
            <a:xfrm rot="16200000" flipV="1">
              <a:off x="6137264" y="2610000"/>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0"/>
            <p:cNvCxnSpPr/>
            <p:nvPr/>
          </p:nvCxnSpPr>
          <p:spPr>
            <a:xfrm rot="16200000" flipV="1">
              <a:off x="8297264" y="2610000"/>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1"/>
            <p:cNvCxnSpPr/>
            <p:nvPr/>
          </p:nvCxnSpPr>
          <p:spPr>
            <a:xfrm rot="16200000" flipH="1">
              <a:off x="7865264" y="2430000"/>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2"/>
            <p:cNvCxnSpPr/>
            <p:nvPr/>
          </p:nvCxnSpPr>
          <p:spPr>
            <a:xfrm>
              <a:off x="6227264" y="2520000"/>
              <a:ext cx="2160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uppieren 23"/>
          <p:cNvGrpSpPr/>
          <p:nvPr/>
        </p:nvGrpSpPr>
        <p:grpSpPr>
          <a:xfrm>
            <a:off x="5897906" y="3140276"/>
            <a:ext cx="1800000" cy="360000"/>
            <a:chOff x="6112488" y="2340000"/>
            <a:chExt cx="1800000" cy="360000"/>
          </a:xfrm>
        </p:grpSpPr>
        <p:cxnSp>
          <p:nvCxnSpPr>
            <p:cNvPr id="23" name="Gerade Verbindung 24"/>
            <p:cNvCxnSpPr/>
            <p:nvPr/>
          </p:nvCxnSpPr>
          <p:spPr>
            <a:xfrm rot="16200000" flipV="1">
              <a:off x="6022488" y="2610000"/>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5"/>
            <p:cNvCxnSpPr/>
            <p:nvPr/>
          </p:nvCxnSpPr>
          <p:spPr>
            <a:xfrm rot="16200000" flipV="1">
              <a:off x="7822488" y="2610000"/>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6"/>
            <p:cNvCxnSpPr/>
            <p:nvPr/>
          </p:nvCxnSpPr>
          <p:spPr>
            <a:xfrm rot="16200000" flipH="1">
              <a:off x="6922488" y="2430000"/>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6112488" y="2520000"/>
              <a:ext cx="1800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feld 28"/>
          <p:cNvSpPr txBox="1"/>
          <p:nvPr/>
        </p:nvSpPr>
        <p:spPr>
          <a:xfrm>
            <a:off x="4496487" y="2780276"/>
            <a:ext cx="1410964" cy="369332"/>
          </a:xfrm>
          <a:prstGeom prst="rect">
            <a:avLst/>
          </a:prstGeom>
          <a:noFill/>
        </p:spPr>
        <p:txBody>
          <a:bodyPr wrap="none" rtlCol="0">
            <a:spAutoFit/>
          </a:bodyPr>
          <a:lstStyle/>
          <a:p>
            <a:r>
              <a:rPr lang="de-DE" dirty="0" err="1"/>
              <a:t>o</a:t>
            </a:r>
            <a:r>
              <a:rPr lang="de-DE" dirty="0" err="1" smtClean="0"/>
              <a:t>uter</a:t>
            </a:r>
            <a:r>
              <a:rPr lang="de-DE" dirty="0" smtClean="0"/>
              <a:t> </a:t>
            </a:r>
            <a:r>
              <a:rPr lang="de-DE" dirty="0" err="1" smtClean="0"/>
              <a:t>shell</a:t>
            </a:r>
            <a:endParaRPr lang="de-DE" dirty="0"/>
          </a:p>
        </p:txBody>
      </p:sp>
      <p:sp>
        <p:nvSpPr>
          <p:cNvPr id="28" name="Textfeld 29"/>
          <p:cNvSpPr txBox="1"/>
          <p:nvPr/>
        </p:nvSpPr>
        <p:spPr>
          <a:xfrm>
            <a:off x="7535906" y="2780276"/>
            <a:ext cx="962892" cy="369332"/>
          </a:xfrm>
          <a:prstGeom prst="rect">
            <a:avLst/>
          </a:prstGeom>
          <a:noFill/>
        </p:spPr>
        <p:txBody>
          <a:bodyPr wrap="none" rtlCol="0">
            <a:spAutoFit/>
          </a:bodyPr>
          <a:lstStyle/>
          <a:p>
            <a:r>
              <a:rPr lang="de-DE" dirty="0" err="1"/>
              <a:t>R</a:t>
            </a:r>
            <a:r>
              <a:rPr lang="de-DE" dirty="0" err="1" smtClean="0"/>
              <a:t>ooms</a:t>
            </a:r>
            <a:endParaRPr lang="de-DE" dirty="0"/>
          </a:p>
        </p:txBody>
      </p:sp>
      <p:sp>
        <p:nvSpPr>
          <p:cNvPr id="29" name="Textfeld 30"/>
          <p:cNvSpPr txBox="1"/>
          <p:nvPr/>
        </p:nvSpPr>
        <p:spPr>
          <a:xfrm>
            <a:off x="4956914" y="4760276"/>
            <a:ext cx="1460593" cy="369332"/>
          </a:xfrm>
          <a:prstGeom prst="rect">
            <a:avLst/>
          </a:prstGeom>
          <a:noFill/>
        </p:spPr>
        <p:txBody>
          <a:bodyPr wrap="none" rtlCol="0">
            <a:spAutoFit/>
          </a:bodyPr>
          <a:lstStyle/>
          <a:p>
            <a:r>
              <a:rPr lang="de-DE" dirty="0" err="1"/>
              <a:t>i</a:t>
            </a:r>
            <a:r>
              <a:rPr lang="de-DE" dirty="0" err="1" smtClean="0"/>
              <a:t>nner</a:t>
            </a:r>
            <a:r>
              <a:rPr lang="de-DE" dirty="0" smtClean="0"/>
              <a:t> Walls</a:t>
            </a:r>
            <a:endParaRPr lang="de-DE" dirty="0"/>
          </a:p>
        </p:txBody>
      </p:sp>
      <p:sp>
        <p:nvSpPr>
          <p:cNvPr id="30" name="Textfeld 31"/>
          <p:cNvSpPr txBox="1"/>
          <p:nvPr/>
        </p:nvSpPr>
        <p:spPr>
          <a:xfrm>
            <a:off x="1127906" y="4760276"/>
            <a:ext cx="667106" cy="369332"/>
          </a:xfrm>
          <a:prstGeom prst="rect">
            <a:avLst/>
          </a:prstGeom>
          <a:noFill/>
        </p:spPr>
        <p:txBody>
          <a:bodyPr wrap="none" rtlCol="0">
            <a:spAutoFit/>
          </a:bodyPr>
          <a:lstStyle/>
          <a:p>
            <a:r>
              <a:rPr lang="de-DE" dirty="0" smtClean="0"/>
              <a:t>Wall</a:t>
            </a:r>
            <a:endParaRPr lang="de-DE" dirty="0"/>
          </a:p>
        </p:txBody>
      </p:sp>
      <p:sp>
        <p:nvSpPr>
          <p:cNvPr id="31" name="Textfeld 32"/>
          <p:cNvSpPr txBox="1"/>
          <p:nvPr/>
        </p:nvSpPr>
        <p:spPr>
          <a:xfrm>
            <a:off x="3063650" y="4760276"/>
            <a:ext cx="700000" cy="369332"/>
          </a:xfrm>
          <a:prstGeom prst="rect">
            <a:avLst/>
          </a:prstGeom>
          <a:noFill/>
        </p:spPr>
        <p:txBody>
          <a:bodyPr wrap="none" rtlCol="0">
            <a:spAutoFit/>
          </a:bodyPr>
          <a:lstStyle/>
          <a:p>
            <a:r>
              <a:rPr lang="de-DE" dirty="0" smtClean="0"/>
              <a:t>Roof</a:t>
            </a:r>
            <a:endParaRPr lang="de-DE" dirty="0"/>
          </a:p>
        </p:txBody>
      </p:sp>
      <p:sp>
        <p:nvSpPr>
          <p:cNvPr id="32" name="Textfeld 33"/>
          <p:cNvSpPr txBox="1"/>
          <p:nvPr/>
        </p:nvSpPr>
        <p:spPr>
          <a:xfrm>
            <a:off x="7211906" y="4760276"/>
            <a:ext cx="1037463" cy="369332"/>
          </a:xfrm>
          <a:prstGeom prst="rect">
            <a:avLst/>
          </a:prstGeom>
          <a:noFill/>
        </p:spPr>
        <p:txBody>
          <a:bodyPr wrap="none" rtlCol="0">
            <a:spAutoFit/>
          </a:bodyPr>
          <a:lstStyle/>
          <a:p>
            <a:r>
              <a:rPr lang="de-DE" dirty="0" err="1" smtClean="0"/>
              <a:t>Ground</a:t>
            </a:r>
            <a:endParaRPr lang="de-DE" dirty="0"/>
          </a:p>
        </p:txBody>
      </p:sp>
      <p:sp>
        <p:nvSpPr>
          <p:cNvPr id="33" name="Textfeld 34"/>
          <p:cNvSpPr txBox="1"/>
          <p:nvPr/>
        </p:nvSpPr>
        <p:spPr>
          <a:xfrm>
            <a:off x="7135616" y="3609408"/>
            <a:ext cx="966931" cy="369332"/>
          </a:xfrm>
          <a:prstGeom prst="rect">
            <a:avLst/>
          </a:prstGeom>
          <a:noFill/>
        </p:spPr>
        <p:txBody>
          <a:bodyPr wrap="none" rtlCol="0">
            <a:spAutoFit/>
          </a:bodyPr>
          <a:lstStyle/>
          <a:p>
            <a:r>
              <a:rPr lang="de-DE" dirty="0" err="1" smtClean="0"/>
              <a:t>Ceiling</a:t>
            </a:r>
            <a:endParaRPr lang="de-DE" dirty="0"/>
          </a:p>
        </p:txBody>
      </p:sp>
      <p:sp>
        <p:nvSpPr>
          <p:cNvPr id="34" name="Rechteck 35"/>
          <p:cNvSpPr/>
          <p:nvPr/>
        </p:nvSpPr>
        <p:spPr>
          <a:xfrm>
            <a:off x="4568978" y="1529156"/>
            <a:ext cx="763351" cy="215444"/>
          </a:xfrm>
          <a:prstGeom prst="rect">
            <a:avLst/>
          </a:prstGeom>
        </p:spPr>
        <p:txBody>
          <a:bodyPr wrap="none">
            <a:spAutoFit/>
          </a:bodyPr>
          <a:lstStyle/>
          <a:p>
            <a:r>
              <a:rPr lang="de-DE" sz="800" dirty="0" err="1" smtClean="0"/>
              <a:t>boundedB</a:t>
            </a:r>
            <a:r>
              <a:rPr lang="de-DE" sz="800" dirty="0" err="1"/>
              <a:t>y</a:t>
            </a:r>
            <a:endParaRPr lang="de-DE" sz="800" dirty="0"/>
          </a:p>
        </p:txBody>
      </p:sp>
      <p:sp>
        <p:nvSpPr>
          <p:cNvPr id="35" name="Rechteck 36"/>
          <p:cNvSpPr/>
          <p:nvPr/>
        </p:nvSpPr>
        <p:spPr>
          <a:xfrm>
            <a:off x="6585202" y="1529156"/>
            <a:ext cx="854721" cy="215444"/>
          </a:xfrm>
          <a:prstGeom prst="rect">
            <a:avLst/>
          </a:prstGeom>
        </p:spPr>
        <p:txBody>
          <a:bodyPr wrap="none">
            <a:spAutoFit/>
          </a:bodyPr>
          <a:lstStyle/>
          <a:p>
            <a:r>
              <a:rPr lang="de-DE" sz="800" dirty="0" err="1"/>
              <a:t>interiorRoom</a:t>
            </a:r>
            <a:endParaRPr lang="de-DE" sz="800" dirty="0"/>
          </a:p>
        </p:txBody>
      </p:sp>
      <p:sp>
        <p:nvSpPr>
          <p:cNvPr id="36" name="Rechteck 37"/>
          <p:cNvSpPr/>
          <p:nvPr/>
        </p:nvSpPr>
        <p:spPr>
          <a:xfrm>
            <a:off x="5814320" y="3147200"/>
            <a:ext cx="763351" cy="215444"/>
          </a:xfrm>
          <a:prstGeom prst="rect">
            <a:avLst/>
          </a:prstGeom>
        </p:spPr>
        <p:txBody>
          <a:bodyPr wrap="none">
            <a:spAutoFit/>
          </a:bodyPr>
          <a:lstStyle/>
          <a:p>
            <a:r>
              <a:rPr lang="de-DE" sz="800" dirty="0" err="1" smtClean="0"/>
              <a:t>boundedBy</a:t>
            </a:r>
            <a:endParaRPr lang="de-DE" sz="800" dirty="0"/>
          </a:p>
        </p:txBody>
      </p:sp>
      <p:sp>
        <p:nvSpPr>
          <p:cNvPr id="37" name="Rechteck 38"/>
          <p:cNvSpPr/>
          <p:nvPr/>
        </p:nvSpPr>
        <p:spPr>
          <a:xfrm>
            <a:off x="7059585" y="3147200"/>
            <a:ext cx="763351" cy="215444"/>
          </a:xfrm>
          <a:prstGeom prst="rect">
            <a:avLst/>
          </a:prstGeom>
        </p:spPr>
        <p:txBody>
          <a:bodyPr wrap="none">
            <a:spAutoFit/>
          </a:bodyPr>
          <a:lstStyle/>
          <a:p>
            <a:r>
              <a:rPr lang="de-DE" sz="800" dirty="0" err="1" smtClean="0"/>
              <a:t>boundedBy</a:t>
            </a:r>
            <a:endParaRPr lang="de-DE" sz="800" dirty="0"/>
          </a:p>
        </p:txBody>
      </p:sp>
      <p:pic>
        <p:nvPicPr>
          <p:cNvPr id="38"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377" y="1117146"/>
            <a:ext cx="2601425" cy="179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3496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Building </a:t>
            </a:r>
            <a:r>
              <a:rPr lang="de-DE" dirty="0" err="1" smtClean="0"/>
              <a:t>properties</a:t>
            </a:r>
            <a:endParaRPr lang="de-DE" dirty="0"/>
          </a:p>
        </p:txBody>
      </p:sp>
      <p:sp>
        <p:nvSpPr>
          <p:cNvPr id="3" name="Content Placeholder 2"/>
          <p:cNvSpPr>
            <a:spLocks noGrp="1"/>
          </p:cNvSpPr>
          <p:nvPr>
            <p:ph idx="1"/>
          </p:nvPr>
        </p:nvSpPr>
        <p:spPr/>
        <p:txBody>
          <a:bodyPr/>
          <a:lstStyle/>
          <a:p>
            <a:r>
              <a:rPr lang="de-DE" dirty="0"/>
              <a:t>GML </a:t>
            </a:r>
            <a:r>
              <a:rPr lang="de-DE" dirty="0" err="1" smtClean="0"/>
              <a:t>attributes</a:t>
            </a:r>
            <a:endParaRPr lang="de-DE" dirty="0"/>
          </a:p>
          <a:p>
            <a:pPr lvl="1"/>
            <a:r>
              <a:rPr lang="de-DE" dirty="0" err="1"/>
              <a:t>name</a:t>
            </a:r>
            <a:r>
              <a:rPr lang="de-DE" dirty="0"/>
              <a:t>, </a:t>
            </a:r>
            <a:r>
              <a:rPr lang="de-DE" dirty="0" err="1"/>
              <a:t>description</a:t>
            </a:r>
            <a:r>
              <a:rPr lang="de-DE" dirty="0"/>
              <a:t>, </a:t>
            </a:r>
            <a:r>
              <a:rPr lang="de-DE" dirty="0" err="1"/>
              <a:t>boundedBy</a:t>
            </a:r>
            <a:r>
              <a:rPr lang="de-DE" dirty="0"/>
              <a:t>,…</a:t>
            </a:r>
          </a:p>
          <a:p>
            <a:r>
              <a:rPr lang="de-DE" dirty="0"/>
              <a:t>Core </a:t>
            </a:r>
            <a:r>
              <a:rPr lang="de-DE" dirty="0" err="1" smtClean="0"/>
              <a:t>attributes</a:t>
            </a:r>
            <a:endParaRPr lang="de-DE" dirty="0"/>
          </a:p>
          <a:p>
            <a:pPr lvl="1"/>
            <a:r>
              <a:rPr lang="de-DE" dirty="0" err="1"/>
              <a:t>creationDate</a:t>
            </a:r>
            <a:r>
              <a:rPr lang="de-DE" dirty="0"/>
              <a:t>, </a:t>
            </a:r>
            <a:r>
              <a:rPr lang="de-DE" dirty="0" err="1"/>
              <a:t>terminationDate</a:t>
            </a:r>
            <a:r>
              <a:rPr lang="de-DE" dirty="0"/>
              <a:t>, </a:t>
            </a:r>
            <a:r>
              <a:rPr lang="de-DE" dirty="0" err="1"/>
              <a:t>relativeToTerrain</a:t>
            </a:r>
            <a:r>
              <a:rPr lang="de-DE" dirty="0"/>
              <a:t>, </a:t>
            </a:r>
            <a:r>
              <a:rPr lang="de-DE" dirty="0" err="1"/>
              <a:t>relativeToWater</a:t>
            </a:r>
            <a:r>
              <a:rPr lang="de-DE" dirty="0"/>
              <a:t>, </a:t>
            </a:r>
            <a:r>
              <a:rPr lang="de-DE" dirty="0" err="1"/>
              <a:t>externalReference</a:t>
            </a:r>
            <a:r>
              <a:rPr lang="de-DE" dirty="0"/>
              <a:t>, </a:t>
            </a:r>
            <a:r>
              <a:rPr lang="de-DE" dirty="0" err="1"/>
              <a:t>generalizesTo</a:t>
            </a:r>
            <a:endParaRPr lang="de-DE" dirty="0"/>
          </a:p>
          <a:p>
            <a:r>
              <a:rPr lang="de-DE" dirty="0" smtClean="0"/>
              <a:t>Building </a:t>
            </a:r>
            <a:r>
              <a:rPr lang="de-DE" dirty="0" err="1" smtClean="0"/>
              <a:t>attributes</a:t>
            </a:r>
            <a:endParaRPr lang="de-DE" dirty="0"/>
          </a:p>
          <a:p>
            <a:pPr lvl="1"/>
            <a:r>
              <a:rPr lang="de-DE" dirty="0" err="1"/>
              <a:t>class</a:t>
            </a:r>
            <a:r>
              <a:rPr lang="de-DE" dirty="0"/>
              <a:t>, </a:t>
            </a:r>
            <a:r>
              <a:rPr lang="de-DE" dirty="0" err="1"/>
              <a:t>function</a:t>
            </a:r>
            <a:r>
              <a:rPr lang="de-DE" dirty="0"/>
              <a:t>, </a:t>
            </a:r>
            <a:r>
              <a:rPr lang="de-DE" dirty="0" err="1"/>
              <a:t>usage</a:t>
            </a:r>
            <a:r>
              <a:rPr lang="de-DE" dirty="0"/>
              <a:t>, </a:t>
            </a:r>
            <a:r>
              <a:rPr lang="de-DE" dirty="0" err="1"/>
              <a:t>yearOfConstruction</a:t>
            </a:r>
            <a:r>
              <a:rPr lang="de-DE" dirty="0"/>
              <a:t>, </a:t>
            </a:r>
            <a:r>
              <a:rPr lang="de-DE" dirty="0" err="1"/>
              <a:t>yearOfDemolition</a:t>
            </a:r>
            <a:r>
              <a:rPr lang="de-DE" dirty="0"/>
              <a:t>, </a:t>
            </a:r>
            <a:r>
              <a:rPr lang="de-DE" dirty="0" err="1"/>
              <a:t>roofType</a:t>
            </a:r>
            <a:r>
              <a:rPr lang="de-DE" dirty="0"/>
              <a:t>, </a:t>
            </a:r>
            <a:r>
              <a:rPr lang="de-DE" dirty="0" err="1"/>
              <a:t>measuredHight</a:t>
            </a:r>
            <a:r>
              <a:rPr lang="de-DE" dirty="0"/>
              <a:t>, </a:t>
            </a:r>
            <a:r>
              <a:rPr lang="de-DE" dirty="0" err="1"/>
              <a:t>storeysAboveGround</a:t>
            </a:r>
            <a:r>
              <a:rPr lang="de-DE" dirty="0"/>
              <a:t>, </a:t>
            </a:r>
            <a:r>
              <a:rPr lang="de-DE" dirty="0" err="1"/>
              <a:t>storeysBelowGround</a:t>
            </a:r>
            <a:r>
              <a:rPr lang="de-DE" dirty="0"/>
              <a:t>, </a:t>
            </a:r>
            <a:r>
              <a:rPr lang="de-DE" dirty="0" err="1" smtClean="0"/>
              <a:t>storeyHeightsAbove|BelowGround</a:t>
            </a:r>
            <a:r>
              <a:rPr lang="de-DE" dirty="0"/>
              <a:t>, </a:t>
            </a:r>
            <a:r>
              <a:rPr lang="de-DE" dirty="0" err="1" smtClean="0"/>
              <a:t>address</a:t>
            </a:r>
            <a:endParaRPr lang="de-DE" dirty="0"/>
          </a:p>
          <a:p>
            <a:endParaRPr lang="de-DE" dirty="0"/>
          </a:p>
        </p:txBody>
      </p:sp>
    </p:spTree>
    <p:extLst>
      <p:ext uri="{BB962C8B-B14F-4D97-AF65-F5344CB8AC3E}">
        <p14:creationId xmlns:p14="http://schemas.microsoft.com/office/powerpoint/2010/main" val="17927949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FME's</a:t>
            </a:r>
            <a:r>
              <a:rPr lang="de-DE" dirty="0"/>
              <a:t> </a:t>
            </a:r>
            <a:r>
              <a:rPr lang="de-DE" dirty="0" err="1"/>
              <a:t>support</a:t>
            </a:r>
            <a:r>
              <a:rPr lang="de-DE" dirty="0"/>
              <a:t> </a:t>
            </a:r>
            <a:r>
              <a:rPr lang="de-DE" dirty="0" err="1"/>
              <a:t>for</a:t>
            </a:r>
            <a:r>
              <a:rPr lang="de-DE" dirty="0"/>
              <a:t> </a:t>
            </a:r>
            <a:r>
              <a:rPr lang="de-DE" dirty="0" err="1"/>
              <a:t>CityGML</a:t>
            </a:r>
            <a:endParaRPr lang="de-DE" dirty="0"/>
          </a:p>
        </p:txBody>
      </p:sp>
      <p:sp>
        <p:nvSpPr>
          <p:cNvPr id="3" name="Content Placeholder 2"/>
          <p:cNvSpPr>
            <a:spLocks noGrp="1"/>
          </p:cNvSpPr>
          <p:nvPr>
            <p:ph idx="1"/>
          </p:nvPr>
        </p:nvSpPr>
        <p:spPr/>
        <p:txBody>
          <a:bodyPr/>
          <a:lstStyle/>
          <a:p>
            <a:r>
              <a:rPr lang="en-US" dirty="0" smtClean="0"/>
              <a:t>Reading </a:t>
            </a:r>
            <a:r>
              <a:rPr lang="en-US" dirty="0"/>
              <a:t>and </a:t>
            </a:r>
            <a:r>
              <a:rPr lang="en-US" dirty="0" smtClean="0"/>
              <a:t>writing </a:t>
            </a:r>
            <a:r>
              <a:rPr lang="en-US" dirty="0" err="1"/>
              <a:t>CityGML</a:t>
            </a:r>
            <a:r>
              <a:rPr lang="en-US" dirty="0"/>
              <a:t> up to version 2.0</a:t>
            </a:r>
          </a:p>
          <a:p>
            <a:r>
              <a:rPr lang="en-US" dirty="0" smtClean="0"/>
              <a:t>FME supports</a:t>
            </a:r>
          </a:p>
          <a:p>
            <a:pPr lvl="1"/>
            <a:r>
              <a:rPr lang="en-US" dirty="0" smtClean="0"/>
              <a:t>All thematic modules</a:t>
            </a:r>
          </a:p>
          <a:p>
            <a:pPr lvl="1"/>
            <a:r>
              <a:rPr lang="en-US" dirty="0" smtClean="0"/>
              <a:t>Level of Detail (</a:t>
            </a:r>
            <a:r>
              <a:rPr lang="en-US" dirty="0" err="1" smtClean="0"/>
              <a:t>LoD</a:t>
            </a:r>
            <a:r>
              <a:rPr lang="en-US" dirty="0" smtClean="0"/>
              <a:t> 0-4)</a:t>
            </a:r>
          </a:p>
          <a:p>
            <a:pPr lvl="1"/>
            <a:r>
              <a:rPr lang="en-US" dirty="0" smtClean="0"/>
              <a:t>Attributes and properties (e.g. addresses)</a:t>
            </a:r>
          </a:p>
          <a:p>
            <a:pPr lvl="1"/>
            <a:r>
              <a:rPr lang="en-US" dirty="0" smtClean="0"/>
              <a:t>Generic objects and attributes</a:t>
            </a:r>
          </a:p>
          <a:p>
            <a:r>
              <a:rPr lang="en-US" dirty="0" smtClean="0"/>
              <a:t>Support for any arbitrary ADE</a:t>
            </a:r>
          </a:p>
          <a:p>
            <a:pPr lvl="1"/>
            <a:r>
              <a:rPr lang="en-US" dirty="0" smtClean="0"/>
              <a:t>E.g</a:t>
            </a:r>
            <a:r>
              <a:rPr lang="en-US" dirty="0"/>
              <a:t>. </a:t>
            </a:r>
            <a:r>
              <a:rPr lang="en-US" dirty="0" err="1" smtClean="0"/>
              <a:t>IMGeo</a:t>
            </a:r>
            <a:r>
              <a:rPr lang="en-US" dirty="0" smtClean="0"/>
              <a:t> </a:t>
            </a:r>
            <a:r>
              <a:rPr lang="en-US" dirty="0"/>
              <a:t>ADE, </a:t>
            </a:r>
            <a:r>
              <a:rPr lang="en-US" dirty="0" smtClean="0"/>
              <a:t>Noise</a:t>
            </a:r>
            <a:endParaRPr lang="en-US" dirty="0"/>
          </a:p>
          <a:p>
            <a:pPr lvl="1"/>
            <a:endParaRPr lang="en-US" dirty="0"/>
          </a:p>
        </p:txBody>
      </p:sp>
    </p:spTree>
    <p:extLst>
      <p:ext uri="{BB962C8B-B14F-4D97-AF65-F5344CB8AC3E}">
        <p14:creationId xmlns:p14="http://schemas.microsoft.com/office/powerpoint/2010/main" val="31972739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Reading </a:t>
            </a:r>
            <a:r>
              <a:rPr lang="de-DE" dirty="0" err="1" smtClean="0"/>
              <a:t>CityGML</a:t>
            </a:r>
            <a:endParaRPr lang="de-DE" dirty="0"/>
          </a:p>
        </p:txBody>
      </p:sp>
      <p:sp>
        <p:nvSpPr>
          <p:cNvPr id="3" name="Content Placeholder 2"/>
          <p:cNvSpPr>
            <a:spLocks noGrp="1"/>
          </p:cNvSpPr>
          <p:nvPr>
            <p:ph idx="1"/>
          </p:nvPr>
        </p:nvSpPr>
        <p:spPr>
          <a:xfrm>
            <a:off x="457198" y="1333500"/>
            <a:ext cx="5136777" cy="3771636"/>
          </a:xfrm>
        </p:spPr>
        <p:txBody>
          <a:bodyPr/>
          <a:lstStyle/>
          <a:p>
            <a:r>
              <a:rPr lang="de-DE" dirty="0" smtClean="0"/>
              <a:t>Parameters</a:t>
            </a:r>
          </a:p>
          <a:p>
            <a:pPr lvl="1"/>
            <a:r>
              <a:rPr lang="de-DE" sz="2000" dirty="0" smtClean="0"/>
              <a:t>Reader </a:t>
            </a:r>
            <a:r>
              <a:rPr lang="de-DE" sz="2000" dirty="0" err="1" smtClean="0"/>
              <a:t>Driven</a:t>
            </a:r>
            <a:r>
              <a:rPr lang="de-DE" sz="2000" dirty="0" smtClean="0"/>
              <a:t> </a:t>
            </a:r>
            <a:r>
              <a:rPr lang="de-DE" sz="2000" dirty="0" err="1" smtClean="0"/>
              <a:t>by</a:t>
            </a:r>
            <a:r>
              <a:rPr lang="de-DE" sz="2000" dirty="0" smtClean="0"/>
              <a:t> </a:t>
            </a:r>
            <a:r>
              <a:rPr lang="de-DE" sz="2000" dirty="0" err="1" smtClean="0"/>
              <a:t>CityGML</a:t>
            </a:r>
            <a:r>
              <a:rPr lang="de-DE" sz="2000" dirty="0" smtClean="0"/>
              <a:t> Schema</a:t>
            </a:r>
          </a:p>
          <a:p>
            <a:pPr lvl="1"/>
            <a:r>
              <a:rPr lang="de-DE" sz="2000" dirty="0" smtClean="0"/>
              <a:t>Additional ADE Schema </a:t>
            </a:r>
            <a:r>
              <a:rPr lang="de-DE" sz="2000" dirty="0" err="1" smtClean="0"/>
              <a:t>file</a:t>
            </a:r>
            <a:r>
              <a:rPr lang="de-DE" sz="2000" dirty="0" smtClean="0"/>
              <a:t>(s)</a:t>
            </a:r>
          </a:p>
          <a:p>
            <a:pPr lvl="1"/>
            <a:r>
              <a:rPr lang="de-DE" sz="2000" dirty="0" err="1" smtClean="0"/>
              <a:t>Ingnore</a:t>
            </a:r>
            <a:r>
              <a:rPr lang="de-DE" sz="2000" dirty="0" smtClean="0"/>
              <a:t> </a:t>
            </a:r>
            <a:r>
              <a:rPr lang="de-DE" sz="2000" dirty="0" err="1" smtClean="0"/>
              <a:t>xsi:schemaLocation</a:t>
            </a:r>
            <a:endParaRPr lang="de-DE" sz="2000" dirty="0" smtClean="0"/>
          </a:p>
          <a:p>
            <a:pPr lvl="1"/>
            <a:r>
              <a:rPr lang="de-DE" sz="2000" dirty="0" err="1" smtClean="0"/>
              <a:t>Include</a:t>
            </a:r>
            <a:r>
              <a:rPr lang="de-DE" sz="2000" dirty="0" smtClean="0"/>
              <a:t> </a:t>
            </a:r>
            <a:r>
              <a:rPr lang="de-DE" sz="2000" dirty="0" err="1" smtClean="0"/>
              <a:t>Only</a:t>
            </a:r>
            <a:r>
              <a:rPr lang="de-DE" sz="2000" dirty="0" smtClean="0"/>
              <a:t> Feature </a:t>
            </a:r>
            <a:r>
              <a:rPr lang="de-DE" sz="2000" dirty="0" err="1" smtClean="0"/>
              <a:t>Types</a:t>
            </a:r>
            <a:r>
              <a:rPr lang="de-DE" sz="2000" dirty="0" smtClean="0"/>
              <a:t> in Dataset</a:t>
            </a:r>
          </a:p>
          <a:p>
            <a:r>
              <a:rPr lang="de-DE" dirty="0" smtClean="0"/>
              <a:t>Reading </a:t>
            </a:r>
            <a:r>
              <a:rPr lang="de-DE" dirty="0" err="1" smtClean="0"/>
              <a:t>CityGML</a:t>
            </a:r>
            <a:r>
              <a:rPr lang="de-DE" dirty="0" smtClean="0"/>
              <a:t> </a:t>
            </a:r>
            <a:r>
              <a:rPr lang="de-DE" dirty="0" err="1" smtClean="0"/>
              <a:t>containing</a:t>
            </a:r>
            <a:r>
              <a:rPr lang="de-DE" dirty="0"/>
              <a:t> </a:t>
            </a:r>
            <a:r>
              <a:rPr lang="de-DE" dirty="0" err="1" smtClean="0"/>
              <a:t>xlinks</a:t>
            </a:r>
            <a:endParaRPr lang="de-DE" dirty="0"/>
          </a:p>
        </p:txBody>
      </p:sp>
      <p:pic>
        <p:nvPicPr>
          <p:cNvPr id="4" name="Picture 3"/>
          <p:cNvPicPr>
            <a:picLocks noChangeAspect="1"/>
          </p:cNvPicPr>
          <p:nvPr/>
        </p:nvPicPr>
        <p:blipFill>
          <a:blip r:embed="rId2"/>
          <a:stretch>
            <a:fillRect/>
          </a:stretch>
        </p:blipFill>
        <p:spPr>
          <a:xfrm>
            <a:off x="5593975" y="2815126"/>
            <a:ext cx="3356388" cy="2290010"/>
          </a:xfrm>
          <a:prstGeom prst="rect">
            <a:avLst/>
          </a:prstGeom>
        </p:spPr>
      </p:pic>
    </p:spTree>
    <p:extLst>
      <p:ext uri="{BB962C8B-B14F-4D97-AF65-F5344CB8AC3E}">
        <p14:creationId xmlns:p14="http://schemas.microsoft.com/office/powerpoint/2010/main" val="32160998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9615" y="2897717"/>
            <a:ext cx="1884193" cy="183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de-DE" dirty="0" smtClean="0"/>
              <a:t>Reading </a:t>
            </a:r>
            <a:r>
              <a:rPr lang="de-DE" dirty="0" err="1" smtClean="0"/>
              <a:t>CityGML</a:t>
            </a:r>
            <a:endParaRPr lang="de-DE" dirty="0"/>
          </a:p>
        </p:txBody>
      </p:sp>
      <p:sp>
        <p:nvSpPr>
          <p:cNvPr id="3" name="Content Placeholder 2"/>
          <p:cNvSpPr>
            <a:spLocks noGrp="1"/>
          </p:cNvSpPr>
          <p:nvPr>
            <p:ph idx="1"/>
          </p:nvPr>
        </p:nvSpPr>
        <p:spPr/>
        <p:txBody>
          <a:bodyPr/>
          <a:lstStyle/>
          <a:p>
            <a:r>
              <a:rPr lang="de-DE" dirty="0" err="1" smtClean="0"/>
              <a:t>One</a:t>
            </a:r>
            <a:r>
              <a:rPr lang="de-DE" dirty="0" smtClean="0"/>
              <a:t> Feature Type per </a:t>
            </a:r>
            <a:r>
              <a:rPr lang="de-DE" dirty="0" err="1" smtClean="0"/>
              <a:t>CityGML</a:t>
            </a:r>
            <a:r>
              <a:rPr lang="de-DE" dirty="0" smtClean="0"/>
              <a:t> </a:t>
            </a:r>
            <a:r>
              <a:rPr lang="de-DE" dirty="0" err="1" smtClean="0"/>
              <a:t>feature</a:t>
            </a:r>
            <a:endParaRPr lang="de-DE" dirty="0"/>
          </a:p>
        </p:txBody>
      </p:sp>
      <p:pic>
        <p:nvPicPr>
          <p:cNvPr id="4" name="Picture 3"/>
          <p:cNvPicPr>
            <a:picLocks noChangeAspect="1"/>
          </p:cNvPicPr>
          <p:nvPr/>
        </p:nvPicPr>
        <p:blipFill>
          <a:blip r:embed="rId3"/>
          <a:stretch>
            <a:fillRect/>
          </a:stretch>
        </p:blipFill>
        <p:spPr>
          <a:xfrm>
            <a:off x="5133808" y="2081078"/>
            <a:ext cx="3667125" cy="2276475"/>
          </a:xfrm>
          <a:prstGeom prst="rect">
            <a:avLst/>
          </a:prstGeom>
        </p:spPr>
      </p:pic>
      <p:pic>
        <p:nvPicPr>
          <p:cNvPr id="5" name="Picture 5"/>
          <p:cNvPicPr>
            <a:picLocks noChangeAspect="1" noChangeArrowheads="1"/>
          </p:cNvPicPr>
          <p:nvPr/>
        </p:nvPicPr>
        <p:blipFill>
          <a:blip r:embed="rId4"/>
          <a:srcRect/>
          <a:stretch>
            <a:fillRect/>
          </a:stretch>
        </p:blipFill>
        <p:spPr bwMode="auto">
          <a:xfrm>
            <a:off x="1211322" y="2081078"/>
            <a:ext cx="1756184" cy="2570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950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Agenda</a:t>
            </a:r>
            <a:endParaRPr lang="de-DE" dirty="0"/>
          </a:p>
        </p:txBody>
      </p:sp>
      <p:sp>
        <p:nvSpPr>
          <p:cNvPr id="3" name="Content Placeholder 2"/>
          <p:cNvSpPr>
            <a:spLocks noGrp="1"/>
          </p:cNvSpPr>
          <p:nvPr>
            <p:ph idx="1"/>
          </p:nvPr>
        </p:nvSpPr>
        <p:spPr/>
        <p:txBody>
          <a:bodyPr/>
          <a:lstStyle/>
          <a:p>
            <a:r>
              <a:rPr lang="de-DE" dirty="0" smtClean="0"/>
              <a:t>Welcome &amp; </a:t>
            </a:r>
            <a:r>
              <a:rPr lang="de-DE" dirty="0" err="1" smtClean="0"/>
              <a:t>Organization</a:t>
            </a:r>
            <a:endParaRPr lang="de-DE" sz="1200" dirty="0" smtClean="0"/>
          </a:p>
          <a:p>
            <a:r>
              <a:rPr lang="de-DE" dirty="0" smtClean="0"/>
              <a:t>Part 1 - Basic </a:t>
            </a:r>
            <a:r>
              <a:rPr lang="de-DE" dirty="0" err="1" smtClean="0"/>
              <a:t>workflows</a:t>
            </a:r>
            <a:endParaRPr lang="de-DE" dirty="0" smtClean="0"/>
          </a:p>
          <a:p>
            <a:pPr lvl="1"/>
            <a:r>
              <a:rPr lang="de-DE" dirty="0" smtClean="0"/>
              <a:t>Chapter I: FME </a:t>
            </a:r>
            <a:r>
              <a:rPr lang="de-DE" dirty="0" err="1"/>
              <a:t>and</a:t>
            </a:r>
            <a:r>
              <a:rPr lang="de-DE" dirty="0"/>
              <a:t> 3D </a:t>
            </a:r>
            <a:r>
              <a:rPr lang="de-DE" dirty="0" err="1" smtClean="0"/>
              <a:t>overview</a:t>
            </a:r>
            <a:endParaRPr lang="de-DE" sz="1200" dirty="0" smtClean="0"/>
          </a:p>
          <a:p>
            <a:pPr lvl="1"/>
            <a:r>
              <a:rPr lang="en-US" dirty="0" smtClean="0"/>
              <a:t>Chapter II: Create </a:t>
            </a:r>
            <a:r>
              <a:rPr lang="en-US" dirty="0"/>
              <a:t>3D models from 2D </a:t>
            </a:r>
            <a:r>
              <a:rPr lang="en-US" dirty="0" smtClean="0"/>
              <a:t>data</a:t>
            </a:r>
          </a:p>
          <a:p>
            <a:r>
              <a:rPr lang="en-US" dirty="0" smtClean="0"/>
              <a:t>Break (15 min)</a:t>
            </a:r>
          </a:p>
          <a:p>
            <a:r>
              <a:rPr lang="en-US" dirty="0" smtClean="0"/>
              <a:t>Part 2 - Advanced Workflows</a:t>
            </a:r>
          </a:p>
          <a:p>
            <a:pPr marL="742950" lvl="2" indent="-342900"/>
            <a:r>
              <a:rPr lang="en-US" dirty="0" smtClean="0"/>
              <a:t>Chapter III: </a:t>
            </a:r>
            <a:r>
              <a:rPr lang="en-US" dirty="0" err="1" smtClean="0"/>
              <a:t>CityGML</a:t>
            </a:r>
            <a:r>
              <a:rPr lang="en-US" dirty="0" smtClean="0"/>
              <a:t> Reading and Writing</a:t>
            </a:r>
          </a:p>
          <a:p>
            <a:pPr marL="742950" lvl="2" indent="-342900"/>
            <a:r>
              <a:rPr lang="en-US" dirty="0"/>
              <a:t>Q&amp;A - Best </a:t>
            </a:r>
            <a:r>
              <a:rPr lang="en-US" dirty="0" err="1"/>
              <a:t>Practise</a:t>
            </a:r>
            <a:endParaRPr lang="en-US" sz="1200" dirty="0"/>
          </a:p>
          <a:p>
            <a:endParaRPr lang="en-US" dirty="0"/>
          </a:p>
          <a:p>
            <a:pPr lvl="1"/>
            <a:endParaRPr lang="de-DE" dirty="0"/>
          </a:p>
        </p:txBody>
      </p:sp>
    </p:spTree>
    <p:extLst>
      <p:ext uri="{BB962C8B-B14F-4D97-AF65-F5344CB8AC3E}">
        <p14:creationId xmlns:p14="http://schemas.microsoft.com/office/powerpoint/2010/main" val="3418500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Sample #6 Reading </a:t>
            </a:r>
            <a:r>
              <a:rPr lang="de-DE" dirty="0" err="1" smtClean="0"/>
              <a:t>CityGML</a:t>
            </a:r>
            <a:endParaRPr lang="de-DE" dirty="0"/>
          </a:p>
        </p:txBody>
      </p:sp>
      <p:pic>
        <p:nvPicPr>
          <p:cNvPr id="4" name="Picture 3"/>
          <p:cNvPicPr>
            <a:picLocks noChangeAspect="1"/>
          </p:cNvPicPr>
          <p:nvPr/>
        </p:nvPicPr>
        <p:blipFill>
          <a:blip r:embed="rId2"/>
          <a:stretch>
            <a:fillRect/>
          </a:stretch>
        </p:blipFill>
        <p:spPr>
          <a:xfrm>
            <a:off x="2339808" y="1915978"/>
            <a:ext cx="3667125" cy="2276475"/>
          </a:xfrm>
          <a:prstGeom prst="rect">
            <a:avLst/>
          </a:prstGeom>
        </p:spPr>
      </p:pic>
    </p:spTree>
    <p:extLst>
      <p:ext uri="{BB962C8B-B14F-4D97-AF65-F5344CB8AC3E}">
        <p14:creationId xmlns:p14="http://schemas.microsoft.com/office/powerpoint/2010/main" val="710091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Writing </a:t>
            </a:r>
            <a:r>
              <a:rPr lang="de-DE" dirty="0" err="1" smtClean="0"/>
              <a:t>CityGML</a:t>
            </a:r>
            <a:r>
              <a:rPr lang="de-DE" dirty="0" smtClean="0"/>
              <a:t> (</a:t>
            </a:r>
            <a:r>
              <a:rPr lang="de-DE" dirty="0" err="1" smtClean="0"/>
              <a:t>notes</a:t>
            </a:r>
            <a:r>
              <a:rPr lang="de-DE" dirty="0" smtClean="0"/>
              <a:t>)</a:t>
            </a:r>
            <a:endParaRPr lang="de-DE" dirty="0"/>
          </a:p>
        </p:txBody>
      </p:sp>
      <p:sp>
        <p:nvSpPr>
          <p:cNvPr id="3" name="Content Placeholder 2"/>
          <p:cNvSpPr>
            <a:spLocks noGrp="1"/>
          </p:cNvSpPr>
          <p:nvPr>
            <p:ph idx="1"/>
          </p:nvPr>
        </p:nvSpPr>
        <p:spPr/>
        <p:txBody>
          <a:bodyPr/>
          <a:lstStyle/>
          <a:p>
            <a:r>
              <a:rPr lang="de-DE" dirty="0" smtClean="0"/>
              <a:t>Writing </a:t>
            </a:r>
            <a:r>
              <a:rPr lang="de-DE" dirty="0" err="1" smtClean="0"/>
              <a:t>CityGML</a:t>
            </a:r>
            <a:r>
              <a:rPr lang="de-DE" dirty="0" smtClean="0"/>
              <a:t> </a:t>
            </a:r>
            <a:r>
              <a:rPr lang="de-DE" dirty="0" err="1" smtClean="0"/>
              <a:t>is</a:t>
            </a:r>
            <a:r>
              <a:rPr lang="de-DE" dirty="0" smtClean="0"/>
              <a:t> not </a:t>
            </a:r>
            <a:r>
              <a:rPr lang="de-DE" dirty="0" err="1" smtClean="0"/>
              <a:t>straight</a:t>
            </a:r>
            <a:r>
              <a:rPr lang="de-DE" dirty="0" smtClean="0"/>
              <a:t> </a:t>
            </a:r>
            <a:r>
              <a:rPr lang="de-DE" dirty="0" err="1" smtClean="0"/>
              <a:t>forward</a:t>
            </a:r>
            <a:endParaRPr lang="de-DE" dirty="0" smtClean="0"/>
          </a:p>
          <a:p>
            <a:r>
              <a:rPr lang="de-DE" dirty="0" err="1" smtClean="0"/>
              <a:t>Requieres</a:t>
            </a:r>
            <a:r>
              <a:rPr lang="de-DE" dirty="0" smtClean="0"/>
              <a:t> </a:t>
            </a:r>
            <a:r>
              <a:rPr lang="de-DE" dirty="0" err="1" smtClean="0"/>
              <a:t>knowledge</a:t>
            </a:r>
            <a:r>
              <a:rPr lang="de-DE" dirty="0" smtClean="0"/>
              <a:t> </a:t>
            </a:r>
            <a:r>
              <a:rPr lang="de-DE" dirty="0" err="1" smtClean="0"/>
              <a:t>of</a:t>
            </a:r>
            <a:endParaRPr lang="de-DE" dirty="0" smtClean="0"/>
          </a:p>
          <a:p>
            <a:pPr lvl="1"/>
            <a:r>
              <a:rPr lang="de-DE" dirty="0" err="1" smtClean="0"/>
              <a:t>CityGML</a:t>
            </a:r>
            <a:r>
              <a:rPr lang="de-DE" dirty="0"/>
              <a:t> </a:t>
            </a:r>
            <a:r>
              <a:rPr lang="de-DE" dirty="0" smtClean="0"/>
              <a:t>in </a:t>
            </a:r>
            <a:r>
              <a:rPr lang="de-DE" dirty="0" err="1" smtClean="0"/>
              <a:t>general</a:t>
            </a:r>
            <a:endParaRPr lang="de-DE" dirty="0" smtClean="0"/>
          </a:p>
          <a:p>
            <a:pPr lvl="1"/>
            <a:r>
              <a:rPr lang="de-DE" dirty="0" err="1" smtClean="0"/>
              <a:t>CityGML</a:t>
            </a:r>
            <a:r>
              <a:rPr lang="de-DE" dirty="0" smtClean="0"/>
              <a:t> </a:t>
            </a:r>
            <a:r>
              <a:rPr lang="de-DE" dirty="0" err="1"/>
              <a:t>S</a:t>
            </a:r>
            <a:r>
              <a:rPr lang="de-DE" dirty="0" err="1" smtClean="0"/>
              <a:t>pecification</a:t>
            </a:r>
            <a:r>
              <a:rPr lang="de-DE" dirty="0" smtClean="0"/>
              <a:t> </a:t>
            </a:r>
            <a:r>
              <a:rPr lang="de-DE" dirty="0" err="1" smtClean="0"/>
              <a:t>Document</a:t>
            </a:r>
            <a:endParaRPr lang="de-DE" dirty="0"/>
          </a:p>
          <a:p>
            <a:pPr lvl="2"/>
            <a:r>
              <a:rPr lang="de-DE" dirty="0" smtClean="0"/>
              <a:t>http</a:t>
            </a:r>
            <a:r>
              <a:rPr lang="de-DE" dirty="0"/>
              <a:t>://www.opengeospatial.org/standards/citygml</a:t>
            </a:r>
          </a:p>
          <a:p>
            <a:pPr lvl="2"/>
            <a:r>
              <a:rPr lang="de-DE" dirty="0" err="1" smtClean="0"/>
              <a:t>CityGML</a:t>
            </a:r>
            <a:r>
              <a:rPr lang="de-DE" dirty="0" smtClean="0"/>
              <a:t> UML </a:t>
            </a:r>
            <a:r>
              <a:rPr lang="de-DE" dirty="0" err="1" smtClean="0"/>
              <a:t>diagrams</a:t>
            </a:r>
            <a:endParaRPr lang="de-DE" dirty="0"/>
          </a:p>
          <a:p>
            <a:pPr lvl="1"/>
            <a:r>
              <a:rPr lang="de-DE" dirty="0" err="1" smtClean="0"/>
              <a:t>How</a:t>
            </a:r>
            <a:r>
              <a:rPr lang="de-DE" dirty="0" smtClean="0"/>
              <a:t> </a:t>
            </a:r>
            <a:r>
              <a:rPr lang="de-DE" dirty="0" err="1"/>
              <a:t>to</a:t>
            </a:r>
            <a:r>
              <a:rPr lang="de-DE" dirty="0"/>
              <a:t> </a:t>
            </a:r>
            <a:r>
              <a:rPr lang="de-DE" dirty="0" err="1"/>
              <a:t>adopt</a:t>
            </a:r>
            <a:r>
              <a:rPr lang="de-DE" dirty="0"/>
              <a:t> </a:t>
            </a:r>
            <a:r>
              <a:rPr lang="de-DE" dirty="0" err="1" smtClean="0"/>
              <a:t>CityGML</a:t>
            </a:r>
            <a:r>
              <a:rPr lang="de-DE" dirty="0" smtClean="0"/>
              <a:t> </a:t>
            </a:r>
            <a:r>
              <a:rPr lang="de-DE" dirty="0" err="1" smtClean="0"/>
              <a:t>properties</a:t>
            </a:r>
            <a:r>
              <a:rPr lang="de-DE" dirty="0"/>
              <a:t> </a:t>
            </a:r>
            <a:r>
              <a:rPr lang="de-DE" dirty="0" err="1" smtClean="0"/>
              <a:t>within</a:t>
            </a:r>
            <a:r>
              <a:rPr lang="de-DE" dirty="0" smtClean="0"/>
              <a:t> FME</a:t>
            </a:r>
          </a:p>
          <a:p>
            <a:endParaRPr lang="de-DE" dirty="0"/>
          </a:p>
        </p:txBody>
      </p:sp>
    </p:spTree>
    <p:extLst>
      <p:ext uri="{BB962C8B-B14F-4D97-AF65-F5344CB8AC3E}">
        <p14:creationId xmlns:p14="http://schemas.microsoft.com/office/powerpoint/2010/main" val="41129428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Writing </a:t>
            </a:r>
            <a:r>
              <a:rPr lang="de-DE" dirty="0" err="1" smtClean="0"/>
              <a:t>CityGML</a:t>
            </a:r>
            <a:endParaRPr lang="de-DE" dirty="0"/>
          </a:p>
        </p:txBody>
      </p:sp>
      <p:sp>
        <p:nvSpPr>
          <p:cNvPr id="3" name="Content Placeholder 2"/>
          <p:cNvSpPr>
            <a:spLocks noGrp="1"/>
          </p:cNvSpPr>
          <p:nvPr>
            <p:ph idx="1"/>
          </p:nvPr>
        </p:nvSpPr>
        <p:spPr/>
        <p:txBody>
          <a:bodyPr/>
          <a:lstStyle/>
          <a:p>
            <a:endParaRPr lang="de-D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2" y="962756"/>
            <a:ext cx="9061069" cy="446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3"/>
          <p:cNvSpPr/>
          <p:nvPr/>
        </p:nvSpPr>
        <p:spPr bwMode="auto">
          <a:xfrm>
            <a:off x="5286728" y="1171149"/>
            <a:ext cx="920434" cy="420983"/>
          </a:xfrm>
          <a:prstGeom prst="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6" name="Rechteck 5"/>
          <p:cNvSpPr/>
          <p:nvPr/>
        </p:nvSpPr>
        <p:spPr bwMode="auto">
          <a:xfrm>
            <a:off x="4706315" y="1822985"/>
            <a:ext cx="1005996" cy="834154"/>
          </a:xfrm>
          <a:prstGeom prst="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7" name="Rechteck 6"/>
          <p:cNvSpPr/>
          <p:nvPr/>
        </p:nvSpPr>
        <p:spPr bwMode="auto">
          <a:xfrm>
            <a:off x="4477280" y="4075461"/>
            <a:ext cx="809448" cy="236252"/>
          </a:xfrm>
          <a:prstGeom prst="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915250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Workflow </a:t>
            </a:r>
            <a:r>
              <a:rPr lang="de-DE" dirty="0" err="1" smtClean="0"/>
              <a:t>for</a:t>
            </a:r>
            <a:r>
              <a:rPr lang="de-DE" dirty="0" smtClean="0"/>
              <a:t> </a:t>
            </a:r>
            <a:r>
              <a:rPr lang="de-DE" dirty="0" err="1" smtClean="0"/>
              <a:t>writing</a:t>
            </a:r>
            <a:r>
              <a:rPr lang="de-DE" dirty="0" smtClean="0"/>
              <a:t> </a:t>
            </a:r>
            <a:r>
              <a:rPr lang="de-DE" dirty="0" err="1" smtClean="0"/>
              <a:t>CityGML</a:t>
            </a:r>
            <a:endParaRPr lang="de-DE" dirty="0"/>
          </a:p>
        </p:txBody>
      </p:sp>
      <p:sp>
        <p:nvSpPr>
          <p:cNvPr id="3" name="Content Placeholder 2"/>
          <p:cNvSpPr>
            <a:spLocks noGrp="1"/>
          </p:cNvSpPr>
          <p:nvPr>
            <p:ph idx="1"/>
          </p:nvPr>
        </p:nvSpPr>
        <p:spPr/>
        <p:txBody>
          <a:bodyPr/>
          <a:lstStyle/>
          <a:p>
            <a:r>
              <a:rPr lang="en-US" dirty="0" smtClean="0"/>
              <a:t>Read and prepare source data</a:t>
            </a:r>
          </a:p>
          <a:p>
            <a:r>
              <a:rPr lang="en-US" dirty="0" smtClean="0"/>
              <a:t>Set </a:t>
            </a:r>
            <a:r>
              <a:rPr lang="en-US" dirty="0" err="1"/>
              <a:t>CityGML</a:t>
            </a:r>
            <a:r>
              <a:rPr lang="en-US" dirty="0"/>
              <a:t> </a:t>
            </a:r>
            <a:r>
              <a:rPr lang="en-US" dirty="0" smtClean="0"/>
              <a:t>geometry properties</a:t>
            </a:r>
          </a:p>
          <a:p>
            <a:r>
              <a:rPr lang="en-US" dirty="0" smtClean="0"/>
              <a:t>Build </a:t>
            </a:r>
            <a:r>
              <a:rPr lang="en-US" dirty="0"/>
              <a:t>relationship between </a:t>
            </a:r>
            <a:r>
              <a:rPr lang="en-US" dirty="0" smtClean="0"/>
              <a:t>features</a:t>
            </a:r>
          </a:p>
          <a:p>
            <a:r>
              <a:rPr lang="en-US" dirty="0" smtClean="0"/>
              <a:t>Prepare FME Feature Types</a:t>
            </a:r>
          </a:p>
          <a:p>
            <a:r>
              <a:rPr lang="en-US" dirty="0"/>
              <a:t>Adjust Writer </a:t>
            </a:r>
            <a:r>
              <a:rPr lang="en-US" dirty="0" smtClean="0"/>
              <a:t>Properties</a:t>
            </a:r>
            <a:endParaRPr lang="en-US" dirty="0"/>
          </a:p>
        </p:txBody>
      </p:sp>
    </p:spTree>
    <p:extLst>
      <p:ext uri="{BB962C8B-B14F-4D97-AF65-F5344CB8AC3E}">
        <p14:creationId xmlns:p14="http://schemas.microsoft.com/office/powerpoint/2010/main" val="30758134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and prepare source </a:t>
            </a:r>
            <a:r>
              <a:rPr lang="en-US" dirty="0" smtClean="0"/>
              <a:t>data</a:t>
            </a:r>
            <a:endParaRPr lang="de-DE" dirty="0"/>
          </a:p>
        </p:txBody>
      </p:sp>
      <p:sp>
        <p:nvSpPr>
          <p:cNvPr id="3" name="Content Placeholder 2"/>
          <p:cNvSpPr>
            <a:spLocks noGrp="1"/>
          </p:cNvSpPr>
          <p:nvPr>
            <p:ph idx="1"/>
          </p:nvPr>
        </p:nvSpPr>
        <p:spPr/>
        <p:txBody>
          <a:bodyPr/>
          <a:lstStyle/>
          <a:p>
            <a:r>
              <a:rPr lang="de-DE" dirty="0" smtClean="0"/>
              <a:t>Read </a:t>
            </a:r>
            <a:r>
              <a:rPr lang="de-DE" dirty="0" err="1" smtClean="0"/>
              <a:t>your</a:t>
            </a:r>
            <a:r>
              <a:rPr lang="de-DE" dirty="0" smtClean="0"/>
              <a:t> </a:t>
            </a:r>
            <a:r>
              <a:rPr lang="de-DE" dirty="0" err="1" smtClean="0"/>
              <a:t>data</a:t>
            </a:r>
            <a:r>
              <a:rPr lang="de-DE" dirty="0"/>
              <a:t> </a:t>
            </a:r>
            <a:r>
              <a:rPr lang="de-DE" dirty="0" smtClean="0"/>
              <a:t>(</a:t>
            </a:r>
            <a:r>
              <a:rPr lang="de-DE" dirty="0" err="1" smtClean="0"/>
              <a:t>it</a:t>
            </a:r>
            <a:r>
              <a:rPr lang="de-DE" dirty="0" smtClean="0"/>
              <a:t> </a:t>
            </a:r>
            <a:r>
              <a:rPr lang="de-DE" dirty="0" err="1" smtClean="0"/>
              <a:t>could</a:t>
            </a:r>
            <a:r>
              <a:rPr lang="de-DE" dirty="0" smtClean="0"/>
              <a:t> </a:t>
            </a:r>
            <a:r>
              <a:rPr lang="de-DE" dirty="0" err="1" smtClean="0"/>
              <a:t>be</a:t>
            </a:r>
            <a:r>
              <a:rPr lang="de-DE" dirty="0" smtClean="0"/>
              <a:t> </a:t>
            </a:r>
            <a:r>
              <a:rPr lang="de-DE" dirty="0" err="1" smtClean="0"/>
              <a:t>any</a:t>
            </a:r>
            <a:r>
              <a:rPr lang="de-DE" dirty="0" smtClean="0"/>
              <a:t> </a:t>
            </a:r>
            <a:r>
              <a:rPr lang="de-DE" dirty="0" err="1" smtClean="0"/>
              <a:t>kind</a:t>
            </a:r>
            <a:r>
              <a:rPr lang="de-DE" dirty="0" smtClean="0"/>
              <a:t> </a:t>
            </a:r>
            <a:r>
              <a:rPr lang="de-DE" dirty="0" err="1" smtClean="0"/>
              <a:t>of</a:t>
            </a:r>
            <a:r>
              <a:rPr lang="de-DE" dirty="0" smtClean="0"/>
              <a:t> </a:t>
            </a:r>
            <a:r>
              <a:rPr lang="de-DE" dirty="0" err="1" smtClean="0"/>
              <a:t>data</a:t>
            </a:r>
            <a:r>
              <a:rPr lang="de-DE" dirty="0" smtClean="0"/>
              <a:t>)</a:t>
            </a:r>
          </a:p>
          <a:p>
            <a:r>
              <a:rPr lang="de-DE" dirty="0" err="1" smtClean="0"/>
              <a:t>Prepare</a:t>
            </a:r>
            <a:r>
              <a:rPr lang="de-DE" dirty="0" smtClean="0"/>
              <a:t> </a:t>
            </a:r>
            <a:r>
              <a:rPr lang="de-DE" dirty="0" err="1" smtClean="0"/>
              <a:t>your</a:t>
            </a:r>
            <a:r>
              <a:rPr lang="de-DE" dirty="0" smtClean="0"/>
              <a:t> </a:t>
            </a:r>
            <a:r>
              <a:rPr lang="de-DE" dirty="0" err="1" smtClean="0"/>
              <a:t>data</a:t>
            </a:r>
            <a:endParaRPr lang="de-DE" dirty="0" smtClean="0"/>
          </a:p>
        </p:txBody>
      </p:sp>
      <p:pic>
        <p:nvPicPr>
          <p:cNvPr id="4" name="Picture 3"/>
          <p:cNvPicPr>
            <a:picLocks noChangeAspect="1"/>
          </p:cNvPicPr>
          <p:nvPr/>
        </p:nvPicPr>
        <p:blipFill>
          <a:blip r:embed="rId2"/>
          <a:stretch>
            <a:fillRect/>
          </a:stretch>
        </p:blipFill>
        <p:spPr>
          <a:xfrm>
            <a:off x="1028700" y="2809178"/>
            <a:ext cx="7542212" cy="1934271"/>
          </a:xfrm>
          <a:prstGeom prst="rect">
            <a:avLst/>
          </a:prstGeom>
        </p:spPr>
      </p:pic>
    </p:spTree>
    <p:extLst>
      <p:ext uri="{BB962C8B-B14F-4D97-AF65-F5344CB8AC3E}">
        <p14:creationId xmlns:p14="http://schemas.microsoft.com/office/powerpoint/2010/main" val="30334371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413500" cy="889000"/>
          </a:xfrm>
        </p:spPr>
        <p:txBody>
          <a:bodyPr/>
          <a:lstStyle/>
          <a:p>
            <a:r>
              <a:rPr lang="en-US" dirty="0"/>
              <a:t>Set </a:t>
            </a:r>
            <a:r>
              <a:rPr lang="en-US" dirty="0" err="1"/>
              <a:t>CityGML</a:t>
            </a:r>
            <a:r>
              <a:rPr lang="en-US" dirty="0"/>
              <a:t> geometry properties</a:t>
            </a:r>
          </a:p>
        </p:txBody>
      </p:sp>
      <p:sp>
        <p:nvSpPr>
          <p:cNvPr id="3" name="Content Placeholder 2"/>
          <p:cNvSpPr>
            <a:spLocks noGrp="1"/>
          </p:cNvSpPr>
          <p:nvPr>
            <p:ph idx="1"/>
          </p:nvPr>
        </p:nvSpPr>
        <p:spPr/>
        <p:txBody>
          <a:bodyPr/>
          <a:lstStyle/>
          <a:p>
            <a:r>
              <a:rPr lang="de-DE" dirty="0" smtClean="0"/>
              <a:t>Set </a:t>
            </a:r>
            <a:r>
              <a:rPr lang="de-DE" dirty="0" err="1" smtClean="0"/>
              <a:t>CityGML</a:t>
            </a:r>
            <a:r>
              <a:rPr lang="de-DE" dirty="0" smtClean="0"/>
              <a:t> </a:t>
            </a:r>
            <a:r>
              <a:rPr lang="de-DE" dirty="0" err="1" smtClean="0"/>
              <a:t>specific</a:t>
            </a:r>
            <a:r>
              <a:rPr lang="de-DE" dirty="0" smtClean="0"/>
              <a:t> </a:t>
            </a:r>
            <a:r>
              <a:rPr lang="de-DE" dirty="0" err="1" smtClean="0"/>
              <a:t>geometry</a:t>
            </a:r>
            <a:r>
              <a:rPr lang="de-DE" dirty="0" smtClean="0"/>
              <a:t> </a:t>
            </a:r>
            <a:r>
              <a:rPr lang="de-DE" dirty="0" err="1" smtClean="0"/>
              <a:t>property</a:t>
            </a:r>
            <a:endParaRPr lang="de-DE" dirty="0" smtClean="0"/>
          </a:p>
          <a:p>
            <a:pPr lvl="1"/>
            <a:r>
              <a:rPr lang="de-DE" dirty="0" err="1" smtClean="0"/>
              <a:t>CityGML</a:t>
            </a:r>
            <a:r>
              <a:rPr lang="de-DE" dirty="0" smtClean="0"/>
              <a:t> </a:t>
            </a:r>
            <a:r>
              <a:rPr lang="de-DE" dirty="0" err="1" smtClean="0"/>
              <a:t>format</a:t>
            </a:r>
            <a:r>
              <a:rPr lang="de-DE" dirty="0" smtClean="0"/>
              <a:t> </a:t>
            </a:r>
            <a:r>
              <a:rPr lang="de-DE" dirty="0" err="1" smtClean="0"/>
              <a:t>attribute</a:t>
            </a:r>
            <a:r>
              <a:rPr lang="de-DE" dirty="0" smtClean="0"/>
              <a:t> </a:t>
            </a:r>
            <a:r>
              <a:rPr lang="de-DE" b="1" dirty="0" err="1" smtClean="0"/>
              <a:t>citygml_lod_name</a:t>
            </a:r>
            <a:endParaRPr lang="de-DE" dirty="0"/>
          </a:p>
          <a:p>
            <a:pPr lvl="1"/>
            <a:r>
              <a:rPr lang="de-DE" dirty="0" smtClean="0"/>
              <a:t>e.g. lod1Solid, lod2MultiSurface, …</a:t>
            </a:r>
          </a:p>
          <a:p>
            <a:pPr lvl="1"/>
            <a:r>
              <a:rPr lang="de-DE" dirty="0" smtClean="0"/>
              <a:t>Set </a:t>
            </a:r>
            <a:r>
              <a:rPr lang="de-DE" dirty="0" err="1" smtClean="0"/>
              <a:t>Geometry</a:t>
            </a:r>
            <a:r>
              <a:rPr lang="de-DE" dirty="0" smtClean="0"/>
              <a:t> </a:t>
            </a:r>
            <a:r>
              <a:rPr lang="de-DE" dirty="0" err="1" smtClean="0"/>
              <a:t>Trait</a:t>
            </a:r>
            <a:r>
              <a:rPr lang="de-DE" dirty="0" smtClean="0"/>
              <a:t> </a:t>
            </a:r>
            <a:r>
              <a:rPr lang="de-DE" dirty="0" err="1" smtClean="0"/>
              <a:t>with</a:t>
            </a:r>
            <a:r>
              <a:rPr lang="de-DE" dirty="0" smtClean="0"/>
              <a:t> </a:t>
            </a:r>
            <a:r>
              <a:rPr lang="de-DE" dirty="0" err="1" smtClean="0"/>
              <a:t>GeometryPropertySetter</a:t>
            </a:r>
            <a:endParaRPr lang="de-DE" dirty="0" smtClean="0"/>
          </a:p>
        </p:txBody>
      </p:sp>
      <p:pic>
        <p:nvPicPr>
          <p:cNvPr id="4" name="Picture 3"/>
          <p:cNvPicPr>
            <a:picLocks noChangeAspect="1"/>
          </p:cNvPicPr>
          <p:nvPr/>
        </p:nvPicPr>
        <p:blipFill>
          <a:blip r:embed="rId2"/>
          <a:stretch>
            <a:fillRect/>
          </a:stretch>
        </p:blipFill>
        <p:spPr>
          <a:xfrm>
            <a:off x="3213100" y="3128102"/>
            <a:ext cx="3355974" cy="1977034"/>
          </a:xfrm>
          <a:prstGeom prst="rect">
            <a:avLst/>
          </a:prstGeom>
        </p:spPr>
      </p:pic>
    </p:spTree>
    <p:extLst>
      <p:ext uri="{BB962C8B-B14F-4D97-AF65-F5344CB8AC3E}">
        <p14:creationId xmlns:p14="http://schemas.microsoft.com/office/powerpoint/2010/main" val="20141792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72300" cy="889000"/>
          </a:xfrm>
        </p:spPr>
        <p:txBody>
          <a:bodyPr/>
          <a:lstStyle/>
          <a:p>
            <a:r>
              <a:rPr lang="en-US" dirty="0"/>
              <a:t>Build relationship between features</a:t>
            </a:r>
          </a:p>
        </p:txBody>
      </p:sp>
      <p:sp>
        <p:nvSpPr>
          <p:cNvPr id="3" name="Content Placeholder 2"/>
          <p:cNvSpPr>
            <a:spLocks noGrp="1"/>
          </p:cNvSpPr>
          <p:nvPr>
            <p:ph idx="1"/>
          </p:nvPr>
        </p:nvSpPr>
        <p:spPr/>
        <p:txBody>
          <a:bodyPr/>
          <a:lstStyle/>
          <a:p>
            <a:pPr marL="342900" lvl="1" indent="-342900"/>
            <a:r>
              <a:rPr lang="en-US" dirty="0"/>
              <a:t>Use </a:t>
            </a:r>
            <a:r>
              <a:rPr lang="en-US" b="1" dirty="0" err="1"/>
              <a:t>gml_id</a:t>
            </a:r>
            <a:r>
              <a:rPr lang="en-US" dirty="0"/>
              <a:t> and </a:t>
            </a:r>
            <a:r>
              <a:rPr lang="en-US" b="1" dirty="0" err="1"/>
              <a:t>gml_parent_id</a:t>
            </a:r>
            <a:r>
              <a:rPr lang="en-US" dirty="0"/>
              <a:t> for </a:t>
            </a:r>
            <a:r>
              <a:rPr lang="en-US" dirty="0" smtClean="0"/>
              <a:t>relation</a:t>
            </a:r>
          </a:p>
          <a:p>
            <a:pPr marL="742950" lvl="2" indent="-342900"/>
            <a:r>
              <a:rPr lang="en-US" dirty="0" smtClean="0"/>
              <a:t>Assign parent’s </a:t>
            </a:r>
            <a:r>
              <a:rPr lang="en-US" dirty="0" err="1" smtClean="0"/>
              <a:t>gml_id</a:t>
            </a:r>
            <a:r>
              <a:rPr lang="en-US" dirty="0" smtClean="0"/>
              <a:t> to child </a:t>
            </a:r>
            <a:r>
              <a:rPr lang="en-US" dirty="0" err="1" smtClean="0"/>
              <a:t>gml_parent_id</a:t>
            </a:r>
            <a:endParaRPr lang="en-US" dirty="0"/>
          </a:p>
          <a:p>
            <a:r>
              <a:rPr lang="de-DE" dirty="0" smtClean="0"/>
              <a:t>Set </a:t>
            </a:r>
            <a:r>
              <a:rPr lang="de-DE" dirty="0" err="1"/>
              <a:t>relationship</a:t>
            </a:r>
            <a:r>
              <a:rPr lang="de-DE" dirty="0"/>
              <a:t> </a:t>
            </a:r>
            <a:r>
              <a:rPr lang="de-DE" dirty="0" err="1"/>
              <a:t>between</a:t>
            </a:r>
            <a:r>
              <a:rPr lang="de-DE" dirty="0"/>
              <a:t> </a:t>
            </a:r>
            <a:r>
              <a:rPr lang="de-DE" dirty="0" err="1"/>
              <a:t>features</a:t>
            </a:r>
            <a:endParaRPr lang="de-DE" dirty="0"/>
          </a:p>
          <a:p>
            <a:pPr lvl="1"/>
            <a:r>
              <a:rPr lang="de-DE" dirty="0" err="1"/>
              <a:t>CityGML</a:t>
            </a:r>
            <a:r>
              <a:rPr lang="de-DE" dirty="0"/>
              <a:t> </a:t>
            </a:r>
            <a:r>
              <a:rPr lang="de-DE" dirty="0" err="1"/>
              <a:t>format</a:t>
            </a:r>
            <a:r>
              <a:rPr lang="de-DE" dirty="0"/>
              <a:t> </a:t>
            </a:r>
            <a:r>
              <a:rPr lang="de-DE" dirty="0" err="1"/>
              <a:t>attribute</a:t>
            </a:r>
            <a:r>
              <a:rPr lang="de-DE" dirty="0"/>
              <a:t> </a:t>
            </a:r>
            <a:r>
              <a:rPr lang="de-DE" b="1" dirty="0" err="1" smtClean="0"/>
              <a:t>citygml_feature_role</a:t>
            </a:r>
            <a:endParaRPr lang="de-DE" dirty="0"/>
          </a:p>
          <a:p>
            <a:pPr lvl="1"/>
            <a:r>
              <a:rPr lang="de-DE" dirty="0" smtClean="0"/>
              <a:t>e.g</a:t>
            </a:r>
            <a:r>
              <a:rPr lang="de-DE" dirty="0"/>
              <a:t>. </a:t>
            </a:r>
            <a:r>
              <a:rPr lang="de-DE" dirty="0" err="1" smtClean="0"/>
              <a:t>boundedBy</a:t>
            </a:r>
            <a:r>
              <a:rPr lang="de-DE" dirty="0" smtClean="0"/>
              <a:t>, </a:t>
            </a:r>
            <a:r>
              <a:rPr lang="de-DE" dirty="0" err="1" smtClean="0"/>
              <a:t>consistsOfBuildingPart</a:t>
            </a:r>
            <a:endParaRPr lang="de-DE" dirty="0"/>
          </a:p>
          <a:p>
            <a:endParaRPr lang="de-DE" dirty="0"/>
          </a:p>
        </p:txBody>
      </p:sp>
      <p:pic>
        <p:nvPicPr>
          <p:cNvPr id="4" name="Picture 3"/>
          <p:cNvPicPr>
            <a:picLocks noChangeAspect="1"/>
          </p:cNvPicPr>
          <p:nvPr/>
        </p:nvPicPr>
        <p:blipFill>
          <a:blip r:embed="rId2"/>
          <a:stretch>
            <a:fillRect/>
          </a:stretch>
        </p:blipFill>
        <p:spPr>
          <a:xfrm>
            <a:off x="1930400" y="3421828"/>
            <a:ext cx="5651500" cy="1683308"/>
          </a:xfrm>
          <a:prstGeom prst="rect">
            <a:avLst/>
          </a:prstGeom>
        </p:spPr>
      </p:pic>
    </p:spTree>
    <p:extLst>
      <p:ext uri="{BB962C8B-B14F-4D97-AF65-F5344CB8AC3E}">
        <p14:creationId xmlns:p14="http://schemas.microsoft.com/office/powerpoint/2010/main" val="32432973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FME Feature Types</a:t>
            </a:r>
          </a:p>
        </p:txBody>
      </p:sp>
      <p:sp>
        <p:nvSpPr>
          <p:cNvPr id="3" name="Content Placeholder 2"/>
          <p:cNvSpPr>
            <a:spLocks noGrp="1"/>
          </p:cNvSpPr>
          <p:nvPr>
            <p:ph idx="1"/>
          </p:nvPr>
        </p:nvSpPr>
        <p:spPr/>
        <p:txBody>
          <a:bodyPr/>
          <a:lstStyle/>
          <a:p>
            <a:r>
              <a:rPr lang="en-US" dirty="0"/>
              <a:t>Manually </a:t>
            </a:r>
            <a:r>
              <a:rPr lang="en-US" dirty="0" smtClean="0"/>
              <a:t>add or </a:t>
            </a:r>
            <a:r>
              <a:rPr lang="en-US" dirty="0"/>
              <a:t>import </a:t>
            </a:r>
            <a:r>
              <a:rPr lang="en-US" dirty="0" err="1"/>
              <a:t>CityGML</a:t>
            </a:r>
            <a:r>
              <a:rPr lang="en-US" dirty="0"/>
              <a:t> </a:t>
            </a:r>
            <a:r>
              <a:rPr lang="en-US" dirty="0" smtClean="0"/>
              <a:t>Feature Types</a:t>
            </a:r>
          </a:p>
          <a:p>
            <a:r>
              <a:rPr lang="en-US" dirty="0" smtClean="0"/>
              <a:t>Choose from predefined Format Attributes or add User Attributes</a:t>
            </a:r>
          </a:p>
          <a:p>
            <a:r>
              <a:rPr lang="en-US" dirty="0" smtClean="0"/>
              <a:t>User Attributes will be written as Generic Attributes</a:t>
            </a:r>
            <a:endParaRPr lang="en-US" dirty="0"/>
          </a:p>
          <a:p>
            <a:r>
              <a:rPr lang="de-DE" dirty="0" smtClean="0"/>
              <a:t>Building, </a:t>
            </a:r>
            <a:r>
              <a:rPr lang="de-DE" dirty="0" err="1" smtClean="0"/>
              <a:t>Room</a:t>
            </a:r>
            <a:r>
              <a:rPr lang="de-DE" dirty="0" smtClean="0"/>
              <a:t>, </a:t>
            </a:r>
            <a:br>
              <a:rPr lang="de-DE" dirty="0" smtClean="0"/>
            </a:br>
            <a:r>
              <a:rPr lang="de-DE" dirty="0" err="1" smtClean="0"/>
              <a:t>SolitaryVegetationObject</a:t>
            </a:r>
            <a:r>
              <a:rPr lang="de-DE" dirty="0" smtClean="0"/>
              <a:t>,…</a:t>
            </a:r>
            <a:endParaRPr lang="de-DE" dirty="0"/>
          </a:p>
        </p:txBody>
      </p:sp>
      <p:pic>
        <p:nvPicPr>
          <p:cNvPr id="4" name="Picture 3"/>
          <p:cNvPicPr>
            <a:picLocks noChangeAspect="1"/>
          </p:cNvPicPr>
          <p:nvPr/>
        </p:nvPicPr>
        <p:blipFill>
          <a:blip r:embed="rId2"/>
          <a:stretch>
            <a:fillRect/>
          </a:stretch>
        </p:blipFill>
        <p:spPr>
          <a:xfrm>
            <a:off x="6052416" y="3031862"/>
            <a:ext cx="2481984" cy="2073274"/>
          </a:xfrm>
          <a:prstGeom prst="rect">
            <a:avLst/>
          </a:prstGeom>
        </p:spPr>
      </p:pic>
    </p:spTree>
    <p:extLst>
      <p:ext uri="{BB962C8B-B14F-4D97-AF65-F5344CB8AC3E}">
        <p14:creationId xmlns:p14="http://schemas.microsoft.com/office/powerpoint/2010/main" val="32618541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 </a:t>
            </a:r>
            <a:r>
              <a:rPr lang="en-US" dirty="0"/>
              <a:t>Writer </a:t>
            </a:r>
            <a:r>
              <a:rPr lang="en-US" dirty="0" smtClean="0"/>
              <a:t>Properties</a:t>
            </a:r>
            <a:endParaRPr lang="de-DE" dirty="0"/>
          </a:p>
        </p:txBody>
      </p:sp>
      <p:sp>
        <p:nvSpPr>
          <p:cNvPr id="3" name="Content Placeholder 2"/>
          <p:cNvSpPr>
            <a:spLocks noGrp="1"/>
          </p:cNvSpPr>
          <p:nvPr>
            <p:ph idx="1"/>
          </p:nvPr>
        </p:nvSpPr>
        <p:spPr/>
        <p:txBody>
          <a:bodyPr/>
          <a:lstStyle/>
          <a:p>
            <a:r>
              <a:rPr lang="de-DE" dirty="0" err="1" smtClean="0"/>
              <a:t>CityGML</a:t>
            </a:r>
            <a:r>
              <a:rPr lang="de-DE" dirty="0" smtClean="0"/>
              <a:t> Version</a:t>
            </a:r>
          </a:p>
          <a:p>
            <a:r>
              <a:rPr lang="de-DE" dirty="0" err="1" smtClean="0"/>
              <a:t>Application</a:t>
            </a:r>
            <a:r>
              <a:rPr lang="de-DE" dirty="0" smtClean="0"/>
              <a:t> Domain Ext.</a:t>
            </a:r>
          </a:p>
          <a:p>
            <a:r>
              <a:rPr lang="de-DE" dirty="0" smtClean="0"/>
              <a:t>Header Comments</a:t>
            </a:r>
          </a:p>
          <a:p>
            <a:r>
              <a:rPr lang="de-DE" dirty="0" smtClean="0"/>
              <a:t>GML </a:t>
            </a:r>
            <a:r>
              <a:rPr lang="de-DE" dirty="0" err="1" smtClean="0"/>
              <a:t>srsName</a:t>
            </a:r>
            <a:endParaRPr lang="de-DE" dirty="0" smtClean="0"/>
          </a:p>
          <a:p>
            <a:r>
              <a:rPr lang="de-DE" dirty="0" smtClean="0"/>
              <a:t>GML SRS Axis Order</a:t>
            </a:r>
          </a:p>
          <a:p>
            <a:r>
              <a:rPr lang="de-DE" dirty="0" err="1" smtClean="0"/>
              <a:t>Pretty</a:t>
            </a:r>
            <a:r>
              <a:rPr lang="de-DE" dirty="0" smtClean="0"/>
              <a:t> </a:t>
            </a:r>
            <a:r>
              <a:rPr lang="de-DE" dirty="0" err="1" smtClean="0"/>
              <a:t>Printing</a:t>
            </a:r>
            <a:r>
              <a:rPr lang="de-DE" dirty="0" smtClean="0"/>
              <a:t> Options</a:t>
            </a:r>
            <a:endParaRPr lang="de-DE" dirty="0"/>
          </a:p>
        </p:txBody>
      </p:sp>
      <p:pic>
        <p:nvPicPr>
          <p:cNvPr id="4" name="Picture 3"/>
          <p:cNvPicPr>
            <a:picLocks noChangeAspect="1"/>
          </p:cNvPicPr>
          <p:nvPr/>
        </p:nvPicPr>
        <p:blipFill>
          <a:blip r:embed="rId2"/>
          <a:stretch>
            <a:fillRect/>
          </a:stretch>
        </p:blipFill>
        <p:spPr>
          <a:xfrm>
            <a:off x="5153054" y="1371600"/>
            <a:ext cx="3409322" cy="3795712"/>
          </a:xfrm>
          <a:prstGeom prst="rect">
            <a:avLst/>
          </a:prstGeom>
        </p:spPr>
      </p:pic>
    </p:spTree>
    <p:extLst>
      <p:ext uri="{BB962C8B-B14F-4D97-AF65-F5344CB8AC3E}">
        <p14:creationId xmlns:p14="http://schemas.microsoft.com/office/powerpoint/2010/main" val="1728666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Sample #7, 8, 9 Writing </a:t>
            </a:r>
            <a:r>
              <a:rPr lang="de-DE" dirty="0" err="1" smtClean="0"/>
              <a:t>CityGML</a:t>
            </a:r>
            <a:endParaRPr lang="de-DE" dirty="0"/>
          </a:p>
        </p:txBody>
      </p:sp>
      <p:pic>
        <p:nvPicPr>
          <p:cNvPr id="5122" name="Picture 2" descr="Eckbalkon-LOD3-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675" y="1943100"/>
            <a:ext cx="1905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OD2 Durchfahrt Z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25" y="3044825"/>
            <a:ext cx="1905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HH-3-Balkone-01-LO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1622425"/>
            <a:ext cx="190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6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Organizations</a:t>
            </a:r>
            <a:endParaRPr lang="de-DE" dirty="0"/>
          </a:p>
        </p:txBody>
      </p:sp>
      <p:sp>
        <p:nvSpPr>
          <p:cNvPr id="3" name="Content Placeholder 2"/>
          <p:cNvSpPr>
            <a:spLocks noGrp="1"/>
          </p:cNvSpPr>
          <p:nvPr>
            <p:ph idx="1"/>
          </p:nvPr>
        </p:nvSpPr>
        <p:spPr/>
        <p:txBody>
          <a:bodyPr/>
          <a:lstStyle/>
          <a:p>
            <a:r>
              <a:rPr lang="de-DE" dirty="0"/>
              <a:t>Amazon EC2 </a:t>
            </a:r>
            <a:r>
              <a:rPr lang="de-DE" dirty="0" err="1" smtClean="0"/>
              <a:t>instance</a:t>
            </a:r>
            <a:endParaRPr lang="de-DE" dirty="0" smtClean="0"/>
          </a:p>
          <a:p>
            <a:r>
              <a:rPr lang="de-DE" dirty="0" smtClean="0"/>
              <a:t>FME Desktop 2014 SP 1 </a:t>
            </a:r>
            <a:r>
              <a:rPr lang="de-DE" dirty="0" err="1" smtClean="0"/>
              <a:t>or</a:t>
            </a:r>
            <a:r>
              <a:rPr lang="de-DE" dirty="0" smtClean="0"/>
              <a:t> </a:t>
            </a:r>
            <a:r>
              <a:rPr lang="de-DE" dirty="0" err="1" smtClean="0"/>
              <a:t>higher</a:t>
            </a:r>
            <a:endParaRPr lang="de-DE" dirty="0" smtClean="0"/>
          </a:p>
          <a:p>
            <a:pPr lvl="1"/>
            <a:r>
              <a:rPr lang="de-DE" dirty="0" smtClean="0"/>
              <a:t>Adobe Reader &amp; Google Earth</a:t>
            </a:r>
          </a:p>
          <a:p>
            <a:r>
              <a:rPr lang="de-DE" dirty="0" smtClean="0"/>
              <a:t>Training </a:t>
            </a:r>
            <a:r>
              <a:rPr lang="de-DE" dirty="0" err="1" smtClean="0"/>
              <a:t>data</a:t>
            </a:r>
            <a:endParaRPr lang="de-DE" dirty="0" smtClean="0"/>
          </a:p>
          <a:p>
            <a:pPr lvl="1"/>
            <a:r>
              <a:rPr lang="de-DE" dirty="0" smtClean="0"/>
              <a:t>FMEData2014 (C:\FMEData2014)</a:t>
            </a:r>
          </a:p>
          <a:p>
            <a:pPr lvl="1"/>
            <a:r>
              <a:rPr lang="de-DE" dirty="0" smtClean="0"/>
              <a:t>Additional </a:t>
            </a:r>
            <a:r>
              <a:rPr lang="de-DE" dirty="0" err="1" smtClean="0"/>
              <a:t>data</a:t>
            </a:r>
            <a:r>
              <a:rPr lang="de-DE" dirty="0" smtClean="0"/>
              <a:t> (3D, </a:t>
            </a:r>
            <a:r>
              <a:rPr lang="de-DE" dirty="0" err="1" smtClean="0"/>
              <a:t>Workspaces</a:t>
            </a:r>
            <a:r>
              <a:rPr lang="de-DE" dirty="0" smtClean="0"/>
              <a:t>\3D)</a:t>
            </a:r>
          </a:p>
          <a:p>
            <a:r>
              <a:rPr lang="de-DE" dirty="0" err="1"/>
              <a:t>Printed</a:t>
            </a:r>
            <a:r>
              <a:rPr lang="de-DE" dirty="0"/>
              <a:t> </a:t>
            </a:r>
            <a:r>
              <a:rPr lang="de-DE" dirty="0" smtClean="0"/>
              <a:t>Workbook (</a:t>
            </a:r>
            <a:r>
              <a:rPr lang="de-DE" dirty="0" err="1" smtClean="0"/>
              <a:t>exercises</a:t>
            </a:r>
            <a:r>
              <a:rPr lang="de-DE" dirty="0" smtClean="0"/>
              <a:t>)</a:t>
            </a:r>
            <a:endParaRPr lang="de-DE" dirty="0"/>
          </a:p>
          <a:p>
            <a:r>
              <a:rPr lang="de-DE" dirty="0" err="1"/>
              <a:t>Presentation</a:t>
            </a:r>
            <a:r>
              <a:rPr lang="de-DE" dirty="0"/>
              <a:t> </a:t>
            </a:r>
            <a:r>
              <a:rPr lang="de-DE" dirty="0" err="1"/>
              <a:t>Slides</a:t>
            </a:r>
            <a:r>
              <a:rPr lang="de-DE" dirty="0"/>
              <a:t> (PDF)</a:t>
            </a:r>
          </a:p>
          <a:p>
            <a:pPr lvl="1"/>
            <a:endParaRPr lang="de-DE" dirty="0"/>
          </a:p>
        </p:txBody>
      </p:sp>
    </p:spTree>
    <p:extLst>
      <p:ext uri="{BB962C8B-B14F-4D97-AF65-F5344CB8AC3E}">
        <p14:creationId xmlns:p14="http://schemas.microsoft.com/office/powerpoint/2010/main" val="23728906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General </a:t>
            </a:r>
            <a:r>
              <a:rPr lang="de-DE" dirty="0" err="1" smtClean="0"/>
              <a:t>notes</a:t>
            </a:r>
            <a:endParaRPr lang="de-DE" dirty="0"/>
          </a:p>
        </p:txBody>
      </p:sp>
      <p:sp>
        <p:nvSpPr>
          <p:cNvPr id="3" name="Content Placeholder 2"/>
          <p:cNvSpPr>
            <a:spLocks noGrp="1"/>
          </p:cNvSpPr>
          <p:nvPr>
            <p:ph idx="1"/>
          </p:nvPr>
        </p:nvSpPr>
        <p:spPr/>
        <p:txBody>
          <a:bodyPr/>
          <a:lstStyle/>
          <a:p>
            <a:r>
              <a:rPr lang="de-DE" dirty="0" err="1" smtClean="0"/>
              <a:t>Be</a:t>
            </a:r>
            <a:r>
              <a:rPr lang="de-DE" dirty="0" smtClean="0"/>
              <a:t> </a:t>
            </a:r>
            <a:r>
              <a:rPr lang="de-DE" dirty="0" err="1" smtClean="0"/>
              <a:t>careful</a:t>
            </a:r>
            <a:r>
              <a:rPr lang="de-DE" dirty="0" smtClean="0"/>
              <a:t> </a:t>
            </a:r>
            <a:r>
              <a:rPr lang="de-DE" dirty="0" err="1" smtClean="0"/>
              <a:t>with</a:t>
            </a:r>
            <a:r>
              <a:rPr lang="de-DE" dirty="0" smtClean="0"/>
              <a:t> </a:t>
            </a:r>
            <a:r>
              <a:rPr lang="de-DE" dirty="0" err="1" smtClean="0"/>
              <a:t>exact</a:t>
            </a:r>
            <a:r>
              <a:rPr lang="de-DE" dirty="0" smtClean="0"/>
              <a:t> </a:t>
            </a:r>
            <a:r>
              <a:rPr lang="de-DE" dirty="0" err="1"/>
              <a:t>naming</a:t>
            </a:r>
            <a:r>
              <a:rPr lang="de-DE" dirty="0"/>
              <a:t> </a:t>
            </a:r>
            <a:r>
              <a:rPr lang="de-DE" dirty="0" err="1"/>
              <a:t>and</a:t>
            </a:r>
            <a:r>
              <a:rPr lang="de-DE" dirty="0"/>
              <a:t> </a:t>
            </a:r>
            <a:r>
              <a:rPr lang="de-DE" dirty="0" err="1"/>
              <a:t>word</a:t>
            </a:r>
            <a:r>
              <a:rPr lang="de-DE" dirty="0"/>
              <a:t> </a:t>
            </a:r>
            <a:r>
              <a:rPr lang="de-DE" dirty="0" err="1"/>
              <a:t>spelling</a:t>
            </a:r>
            <a:r>
              <a:rPr lang="de-DE" dirty="0"/>
              <a:t> </a:t>
            </a:r>
            <a:r>
              <a:rPr lang="de-DE" dirty="0" err="1"/>
              <a:t>for</a:t>
            </a:r>
            <a:endParaRPr lang="de-DE" dirty="0"/>
          </a:p>
          <a:p>
            <a:pPr lvl="1"/>
            <a:r>
              <a:rPr lang="de-DE" dirty="0"/>
              <a:t>Feature </a:t>
            </a:r>
            <a:r>
              <a:rPr lang="de-DE" dirty="0" err="1"/>
              <a:t>Types</a:t>
            </a:r>
            <a:r>
              <a:rPr lang="de-DE" dirty="0"/>
              <a:t>: Building ≠ </a:t>
            </a:r>
            <a:r>
              <a:rPr lang="de-DE" dirty="0" err="1"/>
              <a:t>building</a:t>
            </a:r>
            <a:r>
              <a:rPr lang="de-DE" dirty="0"/>
              <a:t> ≠ </a:t>
            </a:r>
            <a:r>
              <a:rPr lang="de-DE" dirty="0" err="1"/>
              <a:t>BuildinG</a:t>
            </a:r>
            <a:endParaRPr lang="de-DE" dirty="0"/>
          </a:p>
          <a:p>
            <a:pPr lvl="1"/>
            <a:r>
              <a:rPr lang="de-DE" dirty="0" smtClean="0"/>
              <a:t>Attribute </a:t>
            </a:r>
            <a:r>
              <a:rPr lang="de-DE" dirty="0" err="1"/>
              <a:t>names</a:t>
            </a:r>
            <a:r>
              <a:rPr lang="de-DE" dirty="0"/>
              <a:t>: </a:t>
            </a:r>
            <a:r>
              <a:rPr lang="de-DE" dirty="0" err="1"/>
              <a:t>citygml_lod_name</a:t>
            </a:r>
            <a:r>
              <a:rPr lang="de-DE" dirty="0"/>
              <a:t> ≠ </a:t>
            </a:r>
            <a:r>
              <a:rPr lang="de-DE" dirty="0" err="1"/>
              <a:t>citygmllodname</a:t>
            </a:r>
            <a:endParaRPr lang="de-DE" dirty="0"/>
          </a:p>
          <a:p>
            <a:pPr lvl="1"/>
            <a:r>
              <a:rPr lang="de-DE" dirty="0"/>
              <a:t>Attribute </a:t>
            </a:r>
            <a:r>
              <a:rPr lang="de-DE" dirty="0" err="1"/>
              <a:t>values</a:t>
            </a:r>
            <a:r>
              <a:rPr lang="de-DE" dirty="0"/>
              <a:t>: </a:t>
            </a:r>
            <a:r>
              <a:rPr lang="de-DE" dirty="0" err="1"/>
              <a:t>boundedBy</a:t>
            </a:r>
            <a:r>
              <a:rPr lang="de-DE" dirty="0"/>
              <a:t> ≠ </a:t>
            </a:r>
            <a:r>
              <a:rPr lang="de-DE" dirty="0" err="1"/>
              <a:t>Boundedby</a:t>
            </a:r>
            <a:endParaRPr lang="de-DE" dirty="0"/>
          </a:p>
          <a:p>
            <a:pPr lvl="1"/>
            <a:r>
              <a:rPr lang="de-DE" dirty="0" err="1"/>
              <a:t>Geometry</a:t>
            </a:r>
            <a:r>
              <a:rPr lang="de-DE" dirty="0"/>
              <a:t> </a:t>
            </a:r>
            <a:r>
              <a:rPr lang="de-DE" dirty="0" err="1"/>
              <a:t>properties</a:t>
            </a:r>
            <a:r>
              <a:rPr lang="de-DE" dirty="0"/>
              <a:t>: lod1Solid not LOD1solid</a:t>
            </a:r>
          </a:p>
          <a:p>
            <a:endParaRPr lang="de-DE" dirty="0"/>
          </a:p>
        </p:txBody>
      </p:sp>
    </p:spTree>
    <p:extLst>
      <p:ext uri="{BB962C8B-B14F-4D97-AF65-F5344CB8AC3E}">
        <p14:creationId xmlns:p14="http://schemas.microsoft.com/office/powerpoint/2010/main" val="2894282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Exercise</a:t>
            </a:r>
            <a:r>
              <a:rPr lang="de-DE" dirty="0" smtClean="0"/>
              <a:t> #3</a:t>
            </a:r>
            <a:endParaRPr lang="de-DE" dirty="0"/>
          </a:p>
        </p:txBody>
      </p:sp>
      <p:sp>
        <p:nvSpPr>
          <p:cNvPr id="3" name="Content Placeholder 2"/>
          <p:cNvSpPr>
            <a:spLocks noGrp="1"/>
          </p:cNvSpPr>
          <p:nvPr>
            <p:ph idx="1"/>
          </p:nvPr>
        </p:nvSpPr>
        <p:spPr/>
        <p:txBody>
          <a:bodyPr/>
          <a:lstStyle/>
          <a:p>
            <a:r>
              <a:rPr lang="en-US" dirty="0"/>
              <a:t>You are going to design a workspace transforming </a:t>
            </a:r>
            <a:r>
              <a:rPr lang="en-US" dirty="0" err="1"/>
              <a:t>SketchUp</a:t>
            </a:r>
            <a:r>
              <a:rPr lang="en-US" dirty="0"/>
              <a:t> 3D Building models into </a:t>
            </a:r>
            <a:r>
              <a:rPr lang="en-US" dirty="0" err="1"/>
              <a:t>CityGML</a:t>
            </a:r>
            <a:r>
              <a:rPr lang="en-US" dirty="0"/>
              <a:t> format.</a:t>
            </a:r>
            <a:endParaRPr lang="de-DE" dirty="0"/>
          </a:p>
        </p:txBody>
      </p:sp>
    </p:spTree>
    <p:extLst>
      <p:ext uri="{BB962C8B-B14F-4D97-AF65-F5344CB8AC3E}">
        <p14:creationId xmlns:p14="http://schemas.microsoft.com/office/powerpoint/2010/main" val="5223857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85064"/>
            <a:ext cx="7696200" cy="914400"/>
          </a:xfrm>
        </p:spPr>
        <p:txBody>
          <a:bodyPr/>
          <a:lstStyle/>
          <a:p>
            <a:r>
              <a:rPr lang="en-US" dirty="0" smtClean="0"/>
              <a:t>Q&amp;A </a:t>
            </a:r>
            <a:r>
              <a:rPr lang="en-US" dirty="0"/>
              <a:t>- Best </a:t>
            </a:r>
            <a:r>
              <a:rPr lang="en-US" dirty="0" err="1"/>
              <a:t>Practise</a:t>
            </a:r>
            <a:r>
              <a:rPr lang="en-US" dirty="0"/>
              <a:t/>
            </a:r>
            <a:br>
              <a:rPr lang="en-US" dirty="0"/>
            </a:br>
            <a:endParaRPr lang="de-DE" dirty="0"/>
          </a:p>
        </p:txBody>
      </p:sp>
    </p:spTree>
    <p:extLst>
      <p:ext uri="{BB962C8B-B14F-4D97-AF65-F5344CB8AC3E}">
        <p14:creationId xmlns:p14="http://schemas.microsoft.com/office/powerpoint/2010/main" val="38935544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CityGMLGeometrySetter</a:t>
            </a:r>
            <a:endParaRPr lang="de-DE" dirty="0"/>
          </a:p>
        </p:txBody>
      </p:sp>
      <p:pic>
        <p:nvPicPr>
          <p:cNvPr id="5" name="Picture 4"/>
          <p:cNvPicPr>
            <a:picLocks noChangeAspect="1"/>
          </p:cNvPicPr>
          <p:nvPr/>
        </p:nvPicPr>
        <p:blipFill>
          <a:blip r:embed="rId2"/>
          <a:stretch>
            <a:fillRect/>
          </a:stretch>
        </p:blipFill>
        <p:spPr>
          <a:xfrm>
            <a:off x="5203825" y="2155824"/>
            <a:ext cx="3105150" cy="2219325"/>
          </a:xfrm>
          <a:prstGeom prst="rect">
            <a:avLst/>
          </a:prstGeom>
        </p:spPr>
      </p:pic>
      <p:pic>
        <p:nvPicPr>
          <p:cNvPr id="6" name="Picture 5"/>
          <p:cNvPicPr>
            <a:picLocks noChangeAspect="1"/>
          </p:cNvPicPr>
          <p:nvPr/>
        </p:nvPicPr>
        <p:blipFill>
          <a:blip r:embed="rId3"/>
          <a:stretch>
            <a:fillRect/>
          </a:stretch>
        </p:blipFill>
        <p:spPr>
          <a:xfrm>
            <a:off x="946150" y="1420812"/>
            <a:ext cx="4257675" cy="2876550"/>
          </a:xfrm>
          <a:prstGeom prst="rect">
            <a:avLst/>
          </a:prstGeom>
        </p:spPr>
      </p:pic>
    </p:spTree>
    <p:extLst>
      <p:ext uri="{BB962C8B-B14F-4D97-AF65-F5344CB8AC3E}">
        <p14:creationId xmlns:p14="http://schemas.microsoft.com/office/powerpoint/2010/main" val="31557948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XQuery</a:t>
            </a:r>
            <a:endParaRPr lang="de-DE" dirty="0"/>
          </a:p>
        </p:txBody>
      </p:sp>
      <p:pic>
        <p:nvPicPr>
          <p:cNvPr id="4" name="Picture 3"/>
          <p:cNvPicPr>
            <a:picLocks noChangeAspect="1"/>
          </p:cNvPicPr>
          <p:nvPr/>
        </p:nvPicPr>
        <p:blipFill>
          <a:blip r:embed="rId2"/>
          <a:stretch>
            <a:fillRect/>
          </a:stretch>
        </p:blipFill>
        <p:spPr>
          <a:xfrm>
            <a:off x="908602" y="1404684"/>
            <a:ext cx="7486650" cy="2647950"/>
          </a:xfrm>
          <a:prstGeom prst="rect">
            <a:avLst/>
          </a:prstGeom>
        </p:spPr>
      </p:pic>
      <p:sp>
        <p:nvSpPr>
          <p:cNvPr id="5" name="TextBox 4"/>
          <p:cNvSpPr txBox="1"/>
          <p:nvPr/>
        </p:nvSpPr>
        <p:spPr>
          <a:xfrm>
            <a:off x="2823544" y="3747834"/>
            <a:ext cx="5796587" cy="1477328"/>
          </a:xfrm>
          <a:prstGeom prst="rect">
            <a:avLst/>
          </a:prstGeom>
          <a:noFill/>
        </p:spPr>
        <p:txBody>
          <a:bodyPr wrap="none" rtlCol="0">
            <a:spAutoFit/>
          </a:bodyPr>
          <a:lstStyle/>
          <a:p>
            <a:r>
              <a:rPr lang="en-US" dirty="0"/>
              <a:t>for $</a:t>
            </a:r>
            <a:r>
              <a:rPr lang="en-US" dirty="0" err="1"/>
              <a:t>geom</a:t>
            </a:r>
            <a:r>
              <a:rPr lang="en-US" dirty="0"/>
              <a:t> in //geometry</a:t>
            </a:r>
          </a:p>
          <a:p>
            <a:r>
              <a:rPr lang="en-US" dirty="0"/>
              <a:t>where </a:t>
            </a:r>
            <a:r>
              <a:rPr lang="en-US" dirty="0" err="1" smtClean="0"/>
              <a:t>fme:trait-equals</a:t>
            </a:r>
            <a:r>
              <a:rPr lang="en-US" dirty="0" smtClean="0"/>
              <a:t/>
            </a:r>
            <a:br>
              <a:rPr lang="en-US" dirty="0" smtClean="0"/>
            </a:br>
            <a:r>
              <a:rPr lang="en-US" dirty="0" smtClean="0"/>
              <a:t>(</a:t>
            </a:r>
            <a:r>
              <a:rPr lang="en-US" dirty="0" err="1"/>
              <a:t>fme:get-trait</a:t>
            </a:r>
            <a:r>
              <a:rPr lang="en-US" dirty="0"/>
              <a:t>($</a:t>
            </a:r>
            <a:r>
              <a:rPr lang="en-US" dirty="0" err="1"/>
              <a:t>geom</a:t>
            </a:r>
            <a:r>
              <a:rPr lang="en-US" dirty="0"/>
              <a:t>, '</a:t>
            </a:r>
            <a:r>
              <a:rPr lang="en-US" dirty="0" err="1"/>
              <a:t>sketchup_layer_name</a:t>
            </a:r>
            <a:r>
              <a:rPr lang="en-US" dirty="0"/>
              <a:t>'), </a:t>
            </a:r>
            <a:endParaRPr lang="en-US" dirty="0" smtClean="0"/>
          </a:p>
          <a:p>
            <a:r>
              <a:rPr lang="en-US" dirty="0" smtClean="0"/>
              <a:t>'Building-1_GroundSurface</a:t>
            </a:r>
            <a:r>
              <a:rPr lang="en-US" dirty="0"/>
              <a:t>')</a:t>
            </a:r>
          </a:p>
          <a:p>
            <a:r>
              <a:rPr lang="en-US" dirty="0"/>
              <a:t>return number($</a:t>
            </a:r>
            <a:r>
              <a:rPr lang="en-US" dirty="0" err="1"/>
              <a:t>geom</a:t>
            </a:r>
            <a:r>
              <a:rPr lang="en-US" dirty="0"/>
              <a:t>/@</a:t>
            </a:r>
            <a:r>
              <a:rPr lang="en-US" dirty="0" err="1"/>
              <a:t>fme_id</a:t>
            </a:r>
            <a:r>
              <a:rPr lang="en-US" dirty="0"/>
              <a:t>)</a:t>
            </a:r>
            <a:endParaRPr lang="de-DE" dirty="0"/>
          </a:p>
        </p:txBody>
      </p:sp>
    </p:spTree>
    <p:extLst>
      <p:ext uri="{BB962C8B-B14F-4D97-AF65-F5344CB8AC3E}">
        <p14:creationId xmlns:p14="http://schemas.microsoft.com/office/powerpoint/2010/main" val="38303392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From</a:t>
            </a:r>
            <a:r>
              <a:rPr lang="de-DE" dirty="0" smtClean="0"/>
              <a:t> Roofs </a:t>
            </a:r>
            <a:r>
              <a:rPr lang="de-DE" dirty="0" err="1" smtClean="0"/>
              <a:t>to</a:t>
            </a:r>
            <a:r>
              <a:rPr lang="de-DE" dirty="0" smtClean="0"/>
              <a:t> Buildings</a:t>
            </a:r>
            <a:endParaRPr lang="de-DE" dirty="0"/>
          </a:p>
        </p:txBody>
      </p:sp>
      <p:pic>
        <p:nvPicPr>
          <p:cNvPr id="4" name="Content Placeholder 3"/>
          <p:cNvPicPr>
            <a:picLocks noGrp="1" noChangeAspect="1"/>
          </p:cNvPicPr>
          <p:nvPr>
            <p:ph idx="1"/>
          </p:nvPr>
        </p:nvPicPr>
        <p:blipFill>
          <a:blip r:embed="rId2"/>
          <a:stretch>
            <a:fillRect/>
          </a:stretch>
        </p:blipFill>
        <p:spPr>
          <a:xfrm>
            <a:off x="690277" y="2311400"/>
            <a:ext cx="3203863" cy="1585912"/>
          </a:xfrm>
          <a:prstGeom prst="rect">
            <a:avLst/>
          </a:prstGeom>
        </p:spPr>
      </p:pic>
      <p:pic>
        <p:nvPicPr>
          <p:cNvPr id="5" name="Picture 4"/>
          <p:cNvPicPr>
            <a:picLocks noChangeAspect="1"/>
          </p:cNvPicPr>
          <p:nvPr/>
        </p:nvPicPr>
        <p:blipFill>
          <a:blip r:embed="rId3"/>
          <a:stretch>
            <a:fillRect/>
          </a:stretch>
        </p:blipFill>
        <p:spPr>
          <a:xfrm>
            <a:off x="5753100" y="1987158"/>
            <a:ext cx="2768600" cy="1910154"/>
          </a:xfrm>
          <a:prstGeom prst="rect">
            <a:avLst/>
          </a:prstGeom>
        </p:spPr>
      </p:pic>
      <p:sp>
        <p:nvSpPr>
          <p:cNvPr id="6" name="Right Arrow 5"/>
          <p:cNvSpPr/>
          <p:nvPr/>
        </p:nvSpPr>
        <p:spPr>
          <a:xfrm>
            <a:off x="4423316" y="286204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94460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CSG </a:t>
            </a:r>
            <a:r>
              <a:rPr lang="de-DE" dirty="0" err="1" smtClean="0"/>
              <a:t>Geometry</a:t>
            </a:r>
            <a:endParaRPr lang="de-DE" dirty="0"/>
          </a:p>
        </p:txBody>
      </p:sp>
      <p:sp>
        <p:nvSpPr>
          <p:cNvPr id="3" name="Content Placeholder 2"/>
          <p:cNvSpPr>
            <a:spLocks noGrp="1"/>
          </p:cNvSpPr>
          <p:nvPr>
            <p:ph idx="1"/>
          </p:nvPr>
        </p:nvSpPr>
        <p:spPr/>
        <p:txBody>
          <a:bodyPr/>
          <a:lstStyle/>
          <a:p>
            <a:r>
              <a:rPr lang="de-DE" dirty="0" err="1" smtClean="0"/>
              <a:t>Using</a:t>
            </a:r>
            <a:r>
              <a:rPr lang="de-DE" dirty="0" smtClean="0"/>
              <a:t> </a:t>
            </a:r>
            <a:r>
              <a:rPr lang="de-DE" dirty="0" err="1" smtClean="0"/>
              <a:t>CSGBuilder</a:t>
            </a:r>
            <a:r>
              <a:rPr lang="de-DE" dirty="0" smtClean="0"/>
              <a:t/>
            </a:r>
            <a:br>
              <a:rPr lang="de-DE" dirty="0" smtClean="0"/>
            </a:br>
            <a:r>
              <a:rPr lang="de-DE" dirty="0" err="1" smtClean="0"/>
              <a:t>and</a:t>
            </a:r>
            <a:r>
              <a:rPr lang="de-DE" dirty="0" smtClean="0"/>
              <a:t> </a:t>
            </a:r>
            <a:r>
              <a:rPr lang="de-DE" dirty="0" err="1" smtClean="0"/>
              <a:t>CSGEvaluator</a:t>
            </a:r>
            <a:endParaRPr lang="de-DE" dirty="0"/>
          </a:p>
        </p:txBody>
      </p:sp>
      <p:pic>
        <p:nvPicPr>
          <p:cNvPr id="3074" name="Picture 2" descr="User-add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47353"/>
            <a:ext cx="3876674" cy="343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122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Building Information Modeling</a:t>
            </a:r>
            <a:endParaRPr lang="de-DE" dirty="0"/>
          </a:p>
        </p:txBody>
      </p:sp>
      <p:pic>
        <p:nvPicPr>
          <p:cNvPr id="32" name="Picture 490" descr="LO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932" y="2351832"/>
            <a:ext cx="938820" cy="100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91" descr="LO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356" y="3251832"/>
            <a:ext cx="1000353" cy="106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92" descr="LOD1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812" y="1703831"/>
            <a:ext cx="900000" cy="99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93" descr="LOD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780" y="236394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94" descr="LOD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1780" y="1523831"/>
            <a:ext cx="900000" cy="922168"/>
          </a:xfrm>
          <a:prstGeom prst="rect">
            <a:avLst/>
          </a:prstGeom>
          <a:noFill/>
          <a:extLst>
            <a:ext uri="{909E8E84-426E-40DD-AFC4-6F175D3DCCD1}">
              <a14:hiddenFill xmlns:a14="http://schemas.microsoft.com/office/drawing/2010/main">
                <a:solidFill>
                  <a:srgbClr val="FFFFFF"/>
                </a:solidFill>
              </a14:hiddenFill>
            </a:ext>
          </a:extLst>
        </p:spPr>
      </p:pic>
      <p:sp>
        <p:nvSpPr>
          <p:cNvPr id="37" name="Textfeld 10"/>
          <p:cNvSpPr txBox="1"/>
          <p:nvPr/>
        </p:nvSpPr>
        <p:spPr>
          <a:xfrm>
            <a:off x="3492506" y="2825078"/>
            <a:ext cx="1056700"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4000" b="1" i="0" u="none" strike="noStrike" kern="0" cap="none" spc="0" normalizeH="0" baseline="0" noProof="0" dirty="0" smtClean="0">
                <a:ln>
                  <a:noFill/>
                </a:ln>
                <a:solidFill>
                  <a:sysClr val="windowText" lastClr="000000"/>
                </a:solidFill>
                <a:effectLst/>
                <a:uLnTx/>
                <a:uFillTx/>
              </a:rPr>
              <a:t>BIM</a:t>
            </a:r>
            <a:endParaRPr kumimoji="0" lang="de-DE" sz="4000" b="1" i="0" u="none" strike="noStrike" kern="0" cap="none" spc="0" normalizeH="0" baseline="0" noProof="0" dirty="0">
              <a:ln>
                <a:noFill/>
              </a:ln>
              <a:solidFill>
                <a:sysClr val="windowText" lastClr="000000"/>
              </a:solidFill>
              <a:effectLst/>
              <a:uLnTx/>
              <a:uFillTx/>
            </a:endParaRPr>
          </a:p>
        </p:txBody>
      </p:sp>
      <p:sp>
        <p:nvSpPr>
          <p:cNvPr id="38" name="Bogen 11"/>
          <p:cNvSpPr/>
          <p:nvPr/>
        </p:nvSpPr>
        <p:spPr>
          <a:xfrm rot="16200000">
            <a:off x="2751780" y="1823946"/>
            <a:ext cx="2880000" cy="4320000"/>
          </a:xfrm>
          <a:prstGeom prst="arc">
            <a:avLst/>
          </a:prstGeom>
          <a:noFill/>
          <a:ln w="76200" cap="flat" cmpd="sng" algn="ctr">
            <a:solidFill>
              <a:srgbClr val="4F81BD">
                <a:shade val="95000"/>
                <a:satMod val="105000"/>
              </a:srgbClr>
            </a:solidFill>
            <a:prstDash val="solid"/>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Bogen 12"/>
          <p:cNvSpPr/>
          <p:nvPr/>
        </p:nvSpPr>
        <p:spPr>
          <a:xfrm>
            <a:off x="2031780" y="2543946"/>
            <a:ext cx="4320000" cy="2880000"/>
          </a:xfrm>
          <a:prstGeom prst="arc">
            <a:avLst/>
          </a:prstGeom>
          <a:noFill/>
          <a:ln w="76200" cap="flat" cmpd="sng" algn="ctr">
            <a:solidFill>
              <a:srgbClr val="4F81BD">
                <a:shade val="95000"/>
                <a:satMod val="105000"/>
              </a:srgbClr>
            </a:solidFill>
            <a:prstDash val="solid"/>
            <a:headEnd type="non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Textfeld 13"/>
          <p:cNvSpPr txBox="1"/>
          <p:nvPr/>
        </p:nvSpPr>
        <p:spPr>
          <a:xfrm>
            <a:off x="2121499" y="3611832"/>
            <a:ext cx="2284600" cy="1200329"/>
          </a:xfrm>
          <a:prstGeom prst="rect">
            <a:avLst/>
          </a:prstGeom>
          <a:noFill/>
        </p:spPr>
        <p:txBody>
          <a:bodyPr wrap="none" rtlCol="0">
            <a:spAutoFit/>
          </a:bodyPr>
          <a:lstStyle/>
          <a:p>
            <a:pPr lvl="0" defTabSz="914400">
              <a:defRPr/>
            </a:pPr>
            <a:r>
              <a:rPr lang="en-US" sz="2400" kern="0" dirty="0">
                <a:solidFill>
                  <a:sysClr val="windowText" lastClr="000000"/>
                </a:solidFill>
              </a:rPr>
              <a:t>Architecture, </a:t>
            </a:r>
            <a:r>
              <a:rPr lang="en-US" sz="2400" kern="0" dirty="0" smtClean="0">
                <a:solidFill>
                  <a:sysClr val="windowText" lastClr="000000"/>
                </a:solidFill>
              </a:rPr>
              <a:t/>
            </a:r>
            <a:br>
              <a:rPr lang="en-US" sz="2400" kern="0" dirty="0" smtClean="0">
                <a:solidFill>
                  <a:sysClr val="windowText" lastClr="000000"/>
                </a:solidFill>
              </a:rPr>
            </a:br>
            <a:r>
              <a:rPr lang="en-US" sz="2400" kern="0" dirty="0" smtClean="0">
                <a:solidFill>
                  <a:sysClr val="windowText" lastClr="000000"/>
                </a:solidFill>
              </a:rPr>
              <a:t>Engineering</a:t>
            </a:r>
            <a:r>
              <a:rPr lang="en-US" sz="2400" kern="0" dirty="0">
                <a:solidFill>
                  <a:sysClr val="windowText" lastClr="000000"/>
                </a:solidFill>
              </a:rPr>
              <a:t>, </a:t>
            </a:r>
            <a:r>
              <a:rPr lang="en-US" sz="2400" kern="0" dirty="0" smtClean="0">
                <a:solidFill>
                  <a:sysClr val="windowText" lastClr="000000"/>
                </a:solidFill>
              </a:rPr>
              <a:t/>
            </a:r>
            <a:br>
              <a:rPr lang="en-US" sz="2400" kern="0" dirty="0" smtClean="0">
                <a:solidFill>
                  <a:sysClr val="windowText" lastClr="000000"/>
                </a:solidFill>
              </a:rPr>
            </a:br>
            <a:r>
              <a:rPr lang="en-US" sz="2400" kern="0" dirty="0" smtClean="0">
                <a:solidFill>
                  <a:sysClr val="windowText" lastClr="000000"/>
                </a:solidFill>
              </a:rPr>
              <a:t>Construction </a:t>
            </a:r>
            <a:endParaRPr lang="en-US" sz="2400" kern="0" dirty="0">
              <a:solidFill>
                <a:sysClr val="windowText" lastClr="000000"/>
              </a:solidFill>
            </a:endParaRPr>
          </a:p>
        </p:txBody>
      </p:sp>
      <p:sp>
        <p:nvSpPr>
          <p:cNvPr id="41" name="Textfeld 14"/>
          <p:cNvSpPr txBox="1"/>
          <p:nvPr/>
        </p:nvSpPr>
        <p:spPr>
          <a:xfrm>
            <a:off x="5469748" y="3611832"/>
            <a:ext cx="76335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smtClean="0">
                <a:ln>
                  <a:noFill/>
                </a:ln>
                <a:solidFill>
                  <a:sysClr val="windowText" lastClr="000000"/>
                </a:solidFill>
                <a:effectLst/>
                <a:uLnTx/>
                <a:uFillTx/>
              </a:rPr>
              <a:t>GIS</a:t>
            </a:r>
            <a:endParaRPr kumimoji="0" lang="de-DE" sz="2400" b="0" i="0" u="none" strike="noStrike" kern="0" cap="none" spc="0" normalizeH="0" baseline="0" noProof="0" dirty="0">
              <a:ln>
                <a:noFill/>
              </a:ln>
              <a:solidFill>
                <a:sysClr val="windowText" lastClr="000000"/>
              </a:solidFill>
              <a:effectLst/>
              <a:uLnTx/>
              <a:uFillTx/>
            </a:endParaRPr>
          </a:p>
        </p:txBody>
      </p:sp>
      <p:pic>
        <p:nvPicPr>
          <p:cNvPr id="42"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5996" y="3791832"/>
            <a:ext cx="781431" cy="19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feld 2"/>
          <p:cNvSpPr txBox="1"/>
          <p:nvPr/>
        </p:nvSpPr>
        <p:spPr>
          <a:xfrm>
            <a:off x="5775780" y="1463946"/>
            <a:ext cx="1449436" cy="461665"/>
          </a:xfrm>
          <a:prstGeom prst="rect">
            <a:avLst/>
          </a:prstGeom>
          <a:noFill/>
        </p:spPr>
        <p:txBody>
          <a:bodyPr wrap="none" rtlCol="0">
            <a:spAutoFit/>
          </a:bodyPr>
          <a:lstStyle/>
          <a:p>
            <a:r>
              <a:rPr lang="de-DE" sz="2400" b="1" dirty="0" smtClean="0">
                <a:solidFill>
                  <a:srgbClr val="0000FF"/>
                </a:solidFill>
              </a:rPr>
              <a:t>CityGML</a:t>
            </a:r>
            <a:endParaRPr lang="de-DE" sz="2400" b="1" dirty="0">
              <a:solidFill>
                <a:srgbClr val="0000FF"/>
              </a:solidFill>
            </a:endParaRPr>
          </a:p>
        </p:txBody>
      </p:sp>
      <p:sp>
        <p:nvSpPr>
          <p:cNvPr id="44" name="Textfeld 16"/>
          <p:cNvSpPr txBox="1"/>
          <p:nvPr/>
        </p:nvSpPr>
        <p:spPr>
          <a:xfrm>
            <a:off x="2033987" y="1333089"/>
            <a:ext cx="1208985" cy="461665"/>
          </a:xfrm>
          <a:prstGeom prst="rect">
            <a:avLst/>
          </a:prstGeom>
          <a:noFill/>
        </p:spPr>
        <p:txBody>
          <a:bodyPr wrap="none" rtlCol="0">
            <a:spAutoFit/>
          </a:bodyPr>
          <a:lstStyle/>
          <a:p>
            <a:r>
              <a:rPr lang="de-DE" sz="2400" b="1" dirty="0" smtClean="0">
                <a:solidFill>
                  <a:srgbClr val="0000FF"/>
                </a:solidFill>
              </a:rPr>
              <a:t>gbXML</a:t>
            </a:r>
            <a:endParaRPr lang="de-DE" sz="2400" b="1" dirty="0">
              <a:solidFill>
                <a:srgbClr val="0000FF"/>
              </a:solidFill>
            </a:endParaRPr>
          </a:p>
        </p:txBody>
      </p:sp>
      <p:sp>
        <p:nvSpPr>
          <p:cNvPr id="45" name="Textfeld 17"/>
          <p:cNvSpPr txBox="1"/>
          <p:nvPr/>
        </p:nvSpPr>
        <p:spPr>
          <a:xfrm>
            <a:off x="311412" y="3013380"/>
            <a:ext cx="679994" cy="461665"/>
          </a:xfrm>
          <a:prstGeom prst="rect">
            <a:avLst/>
          </a:prstGeom>
          <a:noFill/>
        </p:spPr>
        <p:txBody>
          <a:bodyPr wrap="none" rtlCol="0">
            <a:spAutoFit/>
          </a:bodyPr>
          <a:lstStyle/>
          <a:p>
            <a:r>
              <a:rPr lang="de-DE" sz="2400" b="1" dirty="0" smtClean="0">
                <a:solidFill>
                  <a:srgbClr val="0000FF"/>
                </a:solidFill>
              </a:rPr>
              <a:t>IFC</a:t>
            </a:r>
            <a:endParaRPr lang="de-DE" sz="2400" b="1" dirty="0">
              <a:solidFill>
                <a:srgbClr val="0000FF"/>
              </a:solidFill>
            </a:endParaRPr>
          </a:p>
        </p:txBody>
      </p:sp>
      <p:sp>
        <p:nvSpPr>
          <p:cNvPr id="46" name="Textfeld 18"/>
          <p:cNvSpPr txBox="1"/>
          <p:nvPr/>
        </p:nvSpPr>
        <p:spPr>
          <a:xfrm>
            <a:off x="7562296" y="3612980"/>
            <a:ext cx="1787669" cy="1200329"/>
          </a:xfrm>
          <a:prstGeom prst="rect">
            <a:avLst/>
          </a:prstGeom>
          <a:noFill/>
        </p:spPr>
        <p:txBody>
          <a:bodyPr wrap="none" rtlCol="0">
            <a:spAutoFit/>
          </a:bodyPr>
          <a:lstStyle/>
          <a:p>
            <a:r>
              <a:rPr lang="de-DE" sz="2400" b="1" dirty="0" smtClean="0">
                <a:solidFill>
                  <a:srgbClr val="0000FF"/>
                </a:solidFill>
              </a:rPr>
              <a:t>ALKIS, </a:t>
            </a:r>
            <a:br>
              <a:rPr lang="de-DE" sz="2400" b="1" dirty="0" smtClean="0">
                <a:solidFill>
                  <a:srgbClr val="0000FF"/>
                </a:solidFill>
              </a:rPr>
            </a:br>
            <a:r>
              <a:rPr lang="de-DE" sz="2400" b="1" dirty="0" smtClean="0">
                <a:solidFill>
                  <a:srgbClr val="0000FF"/>
                </a:solidFill>
              </a:rPr>
              <a:t>INSPIRE,</a:t>
            </a:r>
          </a:p>
          <a:p>
            <a:r>
              <a:rPr lang="de-DE" sz="2400" b="1" dirty="0" smtClean="0">
                <a:solidFill>
                  <a:srgbClr val="0000FF"/>
                </a:solidFill>
              </a:rPr>
              <a:t>OSM</a:t>
            </a:r>
            <a:endParaRPr lang="de-DE" sz="2400" b="1" dirty="0">
              <a:solidFill>
                <a:srgbClr val="0000FF"/>
              </a:solidFill>
            </a:endParaRPr>
          </a:p>
        </p:txBody>
      </p:sp>
      <p:pic>
        <p:nvPicPr>
          <p:cNvPr id="47"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9622" y="1751946"/>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feld 20"/>
          <p:cNvSpPr txBox="1"/>
          <p:nvPr/>
        </p:nvSpPr>
        <p:spPr>
          <a:xfrm>
            <a:off x="85767" y="4485825"/>
            <a:ext cx="1877437"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 KIT Karlsruhe</a:t>
            </a:r>
            <a:endParaRPr kumimoji="0" 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0440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IFC vs. </a:t>
            </a:r>
            <a:r>
              <a:rPr lang="de-DE" dirty="0" err="1" smtClean="0"/>
              <a:t>CityGML</a:t>
            </a:r>
            <a:endParaRPr lang="de-DE" dirty="0"/>
          </a:p>
        </p:txBody>
      </p:sp>
      <p:sp>
        <p:nvSpPr>
          <p:cNvPr id="3" name="Content Placeholder 2"/>
          <p:cNvSpPr>
            <a:spLocks noGrp="1"/>
          </p:cNvSpPr>
          <p:nvPr>
            <p:ph idx="1"/>
          </p:nvPr>
        </p:nvSpPr>
        <p:spPr/>
        <p:txBody>
          <a:bodyPr/>
          <a:lstStyle/>
          <a:p>
            <a:r>
              <a:rPr lang="de-DE" dirty="0" smtClean="0"/>
              <a:t>Walls Sample</a:t>
            </a:r>
            <a:endParaRPr lang="de-DE" dirty="0"/>
          </a:p>
        </p:txBody>
      </p:sp>
      <p:pic>
        <p:nvPicPr>
          <p:cNvPr id="4098" name="Picture 2" descr="WallSurface-Flaechen-Volum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2209800"/>
            <a:ext cx="5715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939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Revit</a:t>
            </a:r>
            <a:endParaRPr lang="de-D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120" y="1193800"/>
            <a:ext cx="6383560" cy="3771900"/>
          </a:xfrm>
        </p:spPr>
      </p:pic>
    </p:spTree>
    <p:extLst>
      <p:ext uri="{BB962C8B-B14F-4D97-AF65-F5344CB8AC3E}">
        <p14:creationId xmlns:p14="http://schemas.microsoft.com/office/powerpoint/2010/main" val="1220549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Course </a:t>
            </a:r>
            <a:r>
              <a:rPr lang="de-DE" dirty="0" err="1" smtClean="0"/>
              <a:t>Overview</a:t>
            </a:r>
            <a:r>
              <a:rPr lang="de-DE" dirty="0" smtClean="0"/>
              <a:t> &amp; Goals</a:t>
            </a:r>
            <a:endParaRPr lang="de-DE" dirty="0"/>
          </a:p>
        </p:txBody>
      </p:sp>
      <p:sp>
        <p:nvSpPr>
          <p:cNvPr id="3" name="Content Placeholder 2"/>
          <p:cNvSpPr>
            <a:spLocks noGrp="1"/>
          </p:cNvSpPr>
          <p:nvPr>
            <p:ph idx="1"/>
          </p:nvPr>
        </p:nvSpPr>
        <p:spPr/>
        <p:txBody>
          <a:bodyPr/>
          <a:lstStyle/>
          <a:p>
            <a:r>
              <a:rPr lang="de-DE" dirty="0" err="1" smtClean="0"/>
              <a:t>Understand</a:t>
            </a:r>
            <a:r>
              <a:rPr lang="de-DE" dirty="0" smtClean="0"/>
              <a:t> </a:t>
            </a:r>
            <a:r>
              <a:rPr lang="de-DE" dirty="0" err="1"/>
              <a:t>FME’s</a:t>
            </a:r>
            <a:r>
              <a:rPr lang="de-DE" dirty="0"/>
              <a:t> 3D </a:t>
            </a:r>
            <a:r>
              <a:rPr lang="de-DE" dirty="0" err="1"/>
              <a:t>data</a:t>
            </a:r>
            <a:r>
              <a:rPr lang="de-DE" dirty="0"/>
              <a:t> </a:t>
            </a:r>
            <a:r>
              <a:rPr lang="de-DE" dirty="0" err="1"/>
              <a:t>model</a:t>
            </a:r>
            <a:r>
              <a:rPr lang="de-DE" dirty="0"/>
              <a:t> </a:t>
            </a:r>
            <a:r>
              <a:rPr lang="de-DE" dirty="0" err="1"/>
              <a:t>and</a:t>
            </a:r>
            <a:r>
              <a:rPr lang="de-DE" dirty="0"/>
              <a:t> </a:t>
            </a:r>
            <a:r>
              <a:rPr lang="de-DE" dirty="0" smtClean="0"/>
              <a:t>geometries</a:t>
            </a:r>
          </a:p>
          <a:p>
            <a:pPr marL="342900" lvl="1" indent="-342900"/>
            <a:r>
              <a:rPr lang="en-US" sz="2400" dirty="0"/>
              <a:t>Key 3D transformers</a:t>
            </a:r>
            <a:endParaRPr lang="de-DE" sz="2800" dirty="0"/>
          </a:p>
          <a:p>
            <a:r>
              <a:rPr lang="de-DE" dirty="0" err="1" smtClean="0"/>
              <a:t>Learn</a:t>
            </a:r>
            <a:r>
              <a:rPr lang="de-DE" dirty="0" smtClean="0"/>
              <a:t> </a:t>
            </a:r>
            <a:r>
              <a:rPr lang="de-DE" dirty="0" err="1" smtClean="0"/>
              <a:t>basic</a:t>
            </a:r>
            <a:r>
              <a:rPr lang="de-DE" dirty="0" smtClean="0"/>
              <a:t> &amp; </a:t>
            </a:r>
            <a:r>
              <a:rPr lang="de-DE" dirty="0" err="1" smtClean="0"/>
              <a:t>advanced</a:t>
            </a:r>
            <a:r>
              <a:rPr lang="de-DE" dirty="0" smtClean="0"/>
              <a:t> 3D </a:t>
            </a:r>
            <a:r>
              <a:rPr lang="de-DE" dirty="0" err="1" smtClean="0"/>
              <a:t>workflows</a:t>
            </a:r>
            <a:endParaRPr lang="de-DE" dirty="0" smtClean="0"/>
          </a:p>
          <a:p>
            <a:pPr lvl="1"/>
            <a:r>
              <a:rPr lang="en-US" dirty="0" smtClean="0"/>
              <a:t>Create </a:t>
            </a:r>
            <a:r>
              <a:rPr lang="en-US" dirty="0"/>
              <a:t>3D models from 2D data</a:t>
            </a:r>
          </a:p>
          <a:p>
            <a:pPr lvl="1"/>
            <a:r>
              <a:rPr lang="en-US" dirty="0" smtClean="0"/>
              <a:t>Integrate </a:t>
            </a:r>
            <a:r>
              <a:rPr lang="en-US" dirty="0"/>
              <a:t>GIS, CAD, BIM and other common </a:t>
            </a:r>
            <a:r>
              <a:rPr lang="en-US" dirty="0" smtClean="0"/>
              <a:t>data</a:t>
            </a:r>
          </a:p>
          <a:p>
            <a:pPr lvl="1"/>
            <a:endParaRPr lang="en-US" dirty="0"/>
          </a:p>
          <a:p>
            <a:pPr lvl="1"/>
            <a:endParaRPr lang="en-US" dirty="0" smtClean="0"/>
          </a:p>
          <a:p>
            <a:r>
              <a:rPr lang="en-US" sz="3600" b="1" dirty="0" smtClean="0"/>
              <a:t>Your questions!! </a:t>
            </a:r>
            <a:endParaRPr lang="en-US" sz="3600" b="1" dirty="0"/>
          </a:p>
          <a:p>
            <a:pPr lvl="1"/>
            <a:endParaRPr lang="de-DE" dirty="0" smtClean="0"/>
          </a:p>
          <a:p>
            <a:endParaRPr lang="de-DE" dirty="0"/>
          </a:p>
        </p:txBody>
      </p:sp>
    </p:spTree>
    <p:extLst>
      <p:ext uri="{BB962C8B-B14F-4D97-AF65-F5344CB8AC3E}">
        <p14:creationId xmlns:p14="http://schemas.microsoft.com/office/powerpoint/2010/main" val="13179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Building Information Modeling</a:t>
            </a:r>
            <a:endParaRPr lang="de-DE" dirty="0"/>
          </a:p>
        </p:txBody>
      </p:sp>
      <p:graphicFrame>
        <p:nvGraphicFramePr>
          <p:cNvPr id="4" name="Tabelle 4"/>
          <p:cNvGraphicFramePr>
            <a:graphicFrameLocks noGrp="1"/>
          </p:cNvGraphicFramePr>
          <p:nvPr>
            <p:extLst>
              <p:ext uri="{D42A27DB-BD31-4B8C-83A1-F6EECF244321}">
                <p14:modId xmlns:p14="http://schemas.microsoft.com/office/powerpoint/2010/main" val="3971500334"/>
              </p:ext>
            </p:extLst>
          </p:nvPr>
        </p:nvGraphicFramePr>
        <p:xfrm>
          <a:off x="571500" y="1208860"/>
          <a:ext cx="8204200" cy="3526637"/>
        </p:xfrm>
        <a:graphic>
          <a:graphicData uri="http://schemas.openxmlformats.org/drawingml/2006/table">
            <a:tbl>
              <a:tblPr firstRow="1" bandRow="1">
                <a:tableStyleId>{5C22544A-7EE6-4342-B048-85BDC9FD1C3A}</a:tableStyleId>
              </a:tblPr>
              <a:tblGrid>
                <a:gridCol w="2176348"/>
                <a:gridCol w="2176348"/>
                <a:gridCol w="3851504"/>
              </a:tblGrid>
              <a:tr h="329984">
                <a:tc>
                  <a:txBody>
                    <a:bodyPr/>
                    <a:lstStyle/>
                    <a:p>
                      <a:endParaRPr lang="de-DE" dirty="0"/>
                    </a:p>
                  </a:txBody>
                  <a:tcPr/>
                </a:tc>
                <a:tc>
                  <a:txBody>
                    <a:bodyPr/>
                    <a:lstStyle/>
                    <a:p>
                      <a:r>
                        <a:rPr lang="de-DE" dirty="0" smtClean="0"/>
                        <a:t>IFC</a:t>
                      </a:r>
                      <a:endParaRPr lang="de-DE" dirty="0"/>
                    </a:p>
                  </a:txBody>
                  <a:tcPr/>
                </a:tc>
                <a:tc>
                  <a:txBody>
                    <a:bodyPr/>
                    <a:lstStyle/>
                    <a:p>
                      <a:r>
                        <a:rPr lang="de-DE" dirty="0" smtClean="0"/>
                        <a:t>CityGML</a:t>
                      </a:r>
                      <a:endParaRPr lang="de-DE" dirty="0"/>
                    </a:p>
                  </a:txBody>
                  <a:tcPr/>
                </a:tc>
              </a:tr>
              <a:tr h="329984">
                <a:tc>
                  <a:txBody>
                    <a:bodyPr/>
                    <a:lstStyle/>
                    <a:p>
                      <a:r>
                        <a:rPr lang="de-DE" dirty="0" err="1" smtClean="0"/>
                        <a:t>Application</a:t>
                      </a:r>
                      <a:r>
                        <a:rPr lang="de-DE" dirty="0" smtClean="0"/>
                        <a:t> </a:t>
                      </a:r>
                      <a:r>
                        <a:rPr lang="de-DE" dirty="0" err="1" smtClean="0"/>
                        <a:t>area</a:t>
                      </a:r>
                      <a:endParaRPr lang="de-DE" dirty="0"/>
                    </a:p>
                  </a:txBody>
                  <a:tcPr/>
                </a:tc>
                <a:tc>
                  <a:txBody>
                    <a:bodyPr/>
                    <a:lstStyle/>
                    <a:p>
                      <a:r>
                        <a:rPr lang="de-DE" dirty="0" err="1" smtClean="0"/>
                        <a:t>Architecture</a:t>
                      </a:r>
                      <a:endParaRPr lang="de-DE" dirty="0"/>
                    </a:p>
                  </a:txBody>
                  <a:tcPr/>
                </a:tc>
                <a:tc>
                  <a:txBody>
                    <a:bodyPr/>
                    <a:lstStyle/>
                    <a:p>
                      <a:r>
                        <a:rPr lang="de-DE" dirty="0" smtClean="0"/>
                        <a:t>GIS</a:t>
                      </a:r>
                      <a:endParaRPr lang="de-DE" dirty="0"/>
                    </a:p>
                  </a:txBody>
                  <a:tcPr/>
                </a:tc>
              </a:tr>
              <a:tr h="329984">
                <a:tc>
                  <a:txBody>
                    <a:bodyPr/>
                    <a:lstStyle/>
                    <a:p>
                      <a:r>
                        <a:rPr lang="de-DE" dirty="0" err="1" smtClean="0"/>
                        <a:t>No</a:t>
                      </a:r>
                      <a:r>
                        <a:rPr lang="de-DE" dirty="0" smtClean="0"/>
                        <a:t>.</a:t>
                      </a:r>
                      <a:r>
                        <a:rPr lang="de-DE" baseline="0" dirty="0" smtClean="0"/>
                        <a:t> </a:t>
                      </a:r>
                      <a:r>
                        <a:rPr lang="de-DE" baseline="0" dirty="0" err="1" smtClean="0"/>
                        <a:t>of</a:t>
                      </a:r>
                      <a:r>
                        <a:rPr lang="de-DE" baseline="0" dirty="0" smtClean="0"/>
                        <a:t> </a:t>
                      </a:r>
                      <a:r>
                        <a:rPr lang="de-DE" baseline="0" dirty="0" err="1" smtClean="0"/>
                        <a:t>entities</a:t>
                      </a:r>
                      <a:endParaRPr lang="de-DE" dirty="0"/>
                    </a:p>
                  </a:txBody>
                  <a:tcPr/>
                </a:tc>
                <a:tc>
                  <a:txBody>
                    <a:bodyPr/>
                    <a:lstStyle/>
                    <a:p>
                      <a:r>
                        <a:rPr lang="de-DE" dirty="0" smtClean="0"/>
                        <a:t>653</a:t>
                      </a:r>
                      <a:endParaRPr lang="en-US" noProof="0" dirty="0"/>
                    </a:p>
                  </a:txBody>
                  <a:tcPr/>
                </a:tc>
                <a:tc>
                  <a:txBody>
                    <a:bodyPr/>
                    <a:lstStyle/>
                    <a:p>
                      <a:r>
                        <a:rPr lang="de-DE" dirty="0" smtClean="0"/>
                        <a:t>119 Features + GML</a:t>
                      </a:r>
                      <a:endParaRPr lang="de-DE" dirty="0"/>
                    </a:p>
                  </a:txBody>
                  <a:tcPr/>
                </a:tc>
              </a:tr>
              <a:tr h="329984">
                <a:tc>
                  <a:txBody>
                    <a:bodyPr/>
                    <a:lstStyle/>
                    <a:p>
                      <a:r>
                        <a:rPr lang="de-DE" dirty="0" err="1" smtClean="0"/>
                        <a:t>Scope</a:t>
                      </a:r>
                      <a:endParaRPr lang="de-DE" dirty="0"/>
                    </a:p>
                  </a:txBody>
                  <a:tcPr/>
                </a:tc>
                <a:tc>
                  <a:txBody>
                    <a:bodyPr/>
                    <a:lstStyle/>
                    <a:p>
                      <a:r>
                        <a:rPr lang="de-DE" dirty="0" smtClean="0"/>
                        <a:t>Single</a:t>
                      </a:r>
                      <a:r>
                        <a:rPr lang="de-DE" baseline="0" dirty="0" smtClean="0"/>
                        <a:t> Building (s)</a:t>
                      </a:r>
                      <a:endParaRPr lang="de-DE" dirty="0"/>
                    </a:p>
                  </a:txBody>
                  <a:tcPr/>
                </a:tc>
                <a:tc>
                  <a:txBody>
                    <a:bodyPr/>
                    <a:lstStyle/>
                    <a:p>
                      <a:r>
                        <a:rPr lang="de-DE" dirty="0" smtClean="0"/>
                        <a:t>City </a:t>
                      </a:r>
                      <a:r>
                        <a:rPr lang="de-DE" dirty="0" err="1" smtClean="0"/>
                        <a:t>or</a:t>
                      </a:r>
                      <a:r>
                        <a:rPr lang="de-DE" dirty="0" smtClean="0"/>
                        <a:t> </a:t>
                      </a:r>
                      <a:r>
                        <a:rPr lang="de-DE" dirty="0" err="1" smtClean="0"/>
                        <a:t>Landscape</a:t>
                      </a:r>
                      <a:endParaRPr lang="de-DE" dirty="0"/>
                    </a:p>
                  </a:txBody>
                  <a:tcPr/>
                </a:tc>
              </a:tr>
              <a:tr h="329984">
                <a:tc>
                  <a:txBody>
                    <a:bodyPr/>
                    <a:lstStyle/>
                    <a:p>
                      <a:r>
                        <a:rPr lang="de-DE" dirty="0" smtClean="0"/>
                        <a:t>Geometrie</a:t>
                      </a:r>
                      <a:endParaRPr lang="de-DE" dirty="0"/>
                    </a:p>
                  </a:txBody>
                  <a:tcPr/>
                </a:tc>
                <a:tc>
                  <a:txBody>
                    <a:bodyPr/>
                    <a:lstStyle/>
                    <a:p>
                      <a:r>
                        <a:rPr lang="de-DE" dirty="0" smtClean="0"/>
                        <a:t>„Parametrisch“</a:t>
                      </a:r>
                      <a:endParaRPr lang="de-DE" dirty="0"/>
                    </a:p>
                  </a:txBody>
                  <a:tcPr/>
                </a:tc>
                <a:tc>
                  <a:txBody>
                    <a:bodyPr/>
                    <a:lstStyle/>
                    <a:p>
                      <a:pPr algn="l"/>
                      <a:r>
                        <a:rPr lang="de-DE" dirty="0" err="1" smtClean="0"/>
                        <a:t>explicitly</a:t>
                      </a:r>
                      <a:endParaRPr lang="de-DE" dirty="0"/>
                    </a:p>
                  </a:txBody>
                  <a:tcPr/>
                </a:tc>
              </a:tr>
              <a:tr h="329984">
                <a:tc>
                  <a:txBody>
                    <a:bodyPr/>
                    <a:lstStyle/>
                    <a:p>
                      <a:r>
                        <a:rPr lang="en-US" noProof="0" dirty="0" smtClean="0"/>
                        <a:t>Level of Detail</a:t>
                      </a:r>
                      <a:endParaRPr lang="en-US" noProof="0" dirty="0"/>
                    </a:p>
                  </a:txBody>
                  <a:tcPr/>
                </a:tc>
                <a:tc>
                  <a:txBody>
                    <a:bodyPr/>
                    <a:lstStyle/>
                    <a:p>
                      <a:r>
                        <a:rPr lang="de-DE" smtClean="0"/>
                        <a:t>Nur </a:t>
                      </a:r>
                      <a:r>
                        <a:rPr lang="de-DE" dirty="0" smtClean="0"/>
                        <a:t>implizit</a:t>
                      </a:r>
                      <a:endParaRPr lang="de-DE" dirty="0"/>
                    </a:p>
                  </a:txBody>
                  <a:tcPr/>
                </a:tc>
                <a:tc>
                  <a:txBody>
                    <a:bodyPr/>
                    <a:lstStyle/>
                    <a:p>
                      <a:r>
                        <a:rPr lang="de-DE" dirty="0" smtClean="0"/>
                        <a:t>5 </a:t>
                      </a:r>
                      <a:r>
                        <a:rPr lang="en-US" noProof="0" dirty="0" smtClean="0"/>
                        <a:t>Level of Detail</a:t>
                      </a:r>
                      <a:endParaRPr lang="en-US" noProof="0" dirty="0"/>
                    </a:p>
                  </a:txBody>
                  <a:tcPr/>
                </a:tc>
              </a:tr>
              <a:tr h="1057757">
                <a:tc>
                  <a:txBody>
                    <a:bodyPr/>
                    <a:lstStyle/>
                    <a:p>
                      <a:r>
                        <a:rPr lang="de-DE" dirty="0" smtClean="0"/>
                        <a:t>Extension</a:t>
                      </a:r>
                      <a:endParaRPr lang="de-DE" dirty="0"/>
                    </a:p>
                  </a:txBody>
                  <a:tcPr/>
                </a:tc>
                <a:tc>
                  <a:txBody>
                    <a:bodyPr/>
                    <a:lstStyle/>
                    <a:p>
                      <a:r>
                        <a:rPr lang="de-DE" dirty="0" smtClean="0"/>
                        <a:t>Property</a:t>
                      </a:r>
                      <a:r>
                        <a:rPr lang="de-DE" baseline="0" dirty="0" smtClean="0"/>
                        <a:t> </a:t>
                      </a:r>
                      <a:r>
                        <a:rPr lang="de-DE" baseline="0" dirty="0" err="1" smtClean="0"/>
                        <a:t>sets</a:t>
                      </a:r>
                      <a:endParaRPr lang="de-DE" dirty="0"/>
                    </a:p>
                  </a:txBody>
                  <a:tcPr/>
                </a:tc>
                <a:tc>
                  <a:txBody>
                    <a:bodyPr/>
                    <a:lstStyle/>
                    <a:p>
                      <a:r>
                        <a:rPr lang="en-US" noProof="0" dirty="0" smtClean="0"/>
                        <a:t>Application Domain Extension </a:t>
                      </a:r>
                      <a:r>
                        <a:rPr lang="de-DE" dirty="0" smtClean="0"/>
                        <a:t>(ADE)</a:t>
                      </a:r>
                    </a:p>
                    <a:p>
                      <a:pPr marL="285750" indent="-285750">
                        <a:buFontTx/>
                        <a:buChar char="-"/>
                      </a:pPr>
                      <a:r>
                        <a:rPr lang="de-DE" dirty="0" smtClean="0"/>
                        <a:t>New </a:t>
                      </a:r>
                      <a:r>
                        <a:rPr lang="de-DE" dirty="0" err="1" smtClean="0"/>
                        <a:t>features</a:t>
                      </a:r>
                      <a:r>
                        <a:rPr lang="de-DE" dirty="0" smtClean="0"/>
                        <a:t> </a:t>
                      </a:r>
                      <a:r>
                        <a:rPr lang="de-DE" dirty="0" err="1" smtClean="0"/>
                        <a:t>and</a:t>
                      </a:r>
                      <a:r>
                        <a:rPr lang="de-DE" dirty="0" smtClean="0"/>
                        <a:t> </a:t>
                      </a:r>
                      <a:r>
                        <a:rPr lang="de-DE" dirty="0" err="1" smtClean="0"/>
                        <a:t>attributes</a:t>
                      </a:r>
                      <a:endParaRPr lang="de-DE" dirty="0" smtClean="0"/>
                    </a:p>
                  </a:txBody>
                  <a:tcPr/>
                </a:tc>
              </a:tr>
            </a:tbl>
          </a:graphicData>
        </a:graphic>
      </p:graphicFrame>
    </p:spTree>
    <p:extLst>
      <p:ext uri="{BB962C8B-B14F-4D97-AF65-F5344CB8AC3E}">
        <p14:creationId xmlns:p14="http://schemas.microsoft.com/office/powerpoint/2010/main" val="72473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Summary &amp; </a:t>
            </a:r>
            <a:r>
              <a:rPr lang="de-DE" dirty="0" err="1" smtClean="0"/>
              <a:t>Wrap-Up</a:t>
            </a:r>
            <a:endParaRPr lang="de-DE" dirty="0"/>
          </a:p>
        </p:txBody>
      </p:sp>
    </p:spTree>
    <p:extLst>
      <p:ext uri="{BB962C8B-B14F-4D97-AF65-F5344CB8AC3E}">
        <p14:creationId xmlns:p14="http://schemas.microsoft.com/office/powerpoint/2010/main" val="9992823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Resources</a:t>
            </a:r>
            <a:endParaRPr lang="de-DE" dirty="0"/>
          </a:p>
        </p:txBody>
      </p:sp>
      <p:sp>
        <p:nvSpPr>
          <p:cNvPr id="3" name="Content Placeholder 2"/>
          <p:cNvSpPr>
            <a:spLocks noGrp="1"/>
          </p:cNvSpPr>
          <p:nvPr>
            <p:ph idx="1"/>
          </p:nvPr>
        </p:nvSpPr>
        <p:spPr/>
        <p:txBody>
          <a:bodyPr/>
          <a:lstStyle/>
          <a:p>
            <a:r>
              <a:rPr lang="de-DE" dirty="0" smtClean="0"/>
              <a:t>FME Readers &amp; </a:t>
            </a:r>
            <a:r>
              <a:rPr lang="de-DE" dirty="0" err="1" smtClean="0"/>
              <a:t>Writers</a:t>
            </a:r>
            <a:endParaRPr lang="de-DE" dirty="0" smtClean="0"/>
          </a:p>
          <a:p>
            <a:pPr lvl="1"/>
            <a:r>
              <a:rPr lang="de-DE" dirty="0">
                <a:hlinkClick r:id="rId2"/>
              </a:rPr>
              <a:t>http://</a:t>
            </a:r>
            <a:r>
              <a:rPr lang="de-DE" dirty="0" smtClean="0">
                <a:hlinkClick r:id="rId2"/>
              </a:rPr>
              <a:t>docs.safe.com/fme/html/FME_ReadersWriters/Default.htm</a:t>
            </a:r>
            <a:endParaRPr lang="de-DE" dirty="0" smtClean="0"/>
          </a:p>
          <a:p>
            <a:r>
              <a:rPr lang="de-DE" dirty="0" err="1" smtClean="0"/>
              <a:t>FMEpedia</a:t>
            </a:r>
            <a:endParaRPr lang="de-DE" dirty="0" smtClean="0"/>
          </a:p>
          <a:p>
            <a:pPr lvl="1"/>
            <a:r>
              <a:rPr lang="de-DE" dirty="0">
                <a:hlinkClick r:id="rId3"/>
              </a:rPr>
              <a:t>http://</a:t>
            </a:r>
            <a:r>
              <a:rPr lang="de-DE" dirty="0" smtClean="0">
                <a:hlinkClick r:id="rId3"/>
              </a:rPr>
              <a:t>fmepedia.safe.com/topic/3D</a:t>
            </a:r>
            <a:endParaRPr lang="de-DE" dirty="0" smtClean="0"/>
          </a:p>
          <a:p>
            <a:pPr lvl="1"/>
            <a:r>
              <a:rPr lang="de-DE" dirty="0">
                <a:hlinkClick r:id="rId4"/>
              </a:rPr>
              <a:t>http://</a:t>
            </a:r>
            <a:r>
              <a:rPr lang="de-DE" dirty="0" smtClean="0">
                <a:hlinkClick r:id="rId4"/>
              </a:rPr>
              <a:t>fmepedia.safe.com/topic/Point-Cloud</a:t>
            </a:r>
            <a:endParaRPr lang="de-DE" dirty="0" smtClean="0"/>
          </a:p>
          <a:p>
            <a:r>
              <a:rPr lang="de-DE" dirty="0" smtClean="0"/>
              <a:t>FME Channel on </a:t>
            </a:r>
            <a:r>
              <a:rPr lang="de-DE" dirty="0" err="1" smtClean="0"/>
              <a:t>Youtube</a:t>
            </a:r>
            <a:endParaRPr lang="de-DE" dirty="0"/>
          </a:p>
        </p:txBody>
      </p:sp>
    </p:spTree>
    <p:extLst>
      <p:ext uri="{BB962C8B-B14F-4D97-AF65-F5344CB8AC3E}">
        <p14:creationId xmlns:p14="http://schemas.microsoft.com/office/powerpoint/2010/main" val="35921127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Resources</a:t>
            </a:r>
          </a:p>
        </p:txBody>
      </p:sp>
      <p:sp>
        <p:nvSpPr>
          <p:cNvPr id="3" name="Content Placeholder 2"/>
          <p:cNvSpPr>
            <a:spLocks noGrp="1"/>
          </p:cNvSpPr>
          <p:nvPr>
            <p:ph idx="1"/>
          </p:nvPr>
        </p:nvSpPr>
        <p:spPr/>
        <p:txBody>
          <a:bodyPr/>
          <a:lstStyle/>
          <a:p>
            <a:r>
              <a:rPr lang="de-DE" dirty="0" err="1"/>
              <a:t>CityGML</a:t>
            </a:r>
            <a:r>
              <a:rPr lang="de-DE" dirty="0"/>
              <a:t> </a:t>
            </a:r>
            <a:r>
              <a:rPr lang="de-DE" dirty="0" err="1"/>
              <a:t>Specification</a:t>
            </a:r>
            <a:endParaRPr lang="de-DE" dirty="0"/>
          </a:p>
          <a:p>
            <a:pPr lvl="1"/>
            <a:r>
              <a:rPr lang="de-DE" dirty="0">
                <a:hlinkClick r:id="rId2"/>
              </a:rPr>
              <a:t>http://www.opengeospatial.org/standards/citygml</a:t>
            </a:r>
            <a:endParaRPr lang="de-DE" dirty="0"/>
          </a:p>
          <a:p>
            <a:r>
              <a:rPr lang="de-DE" dirty="0" smtClean="0"/>
              <a:t>SIG 3D Quality </a:t>
            </a:r>
            <a:r>
              <a:rPr lang="de-DE" dirty="0" err="1" smtClean="0"/>
              <a:t>and</a:t>
            </a:r>
            <a:r>
              <a:rPr lang="de-DE" dirty="0" smtClean="0"/>
              <a:t> Modeling Working Group</a:t>
            </a:r>
          </a:p>
          <a:p>
            <a:pPr lvl="1"/>
            <a:r>
              <a:rPr lang="de-DE" dirty="0" smtClean="0">
                <a:hlinkClick r:id="rId3"/>
              </a:rPr>
              <a:t>http</a:t>
            </a:r>
            <a:r>
              <a:rPr lang="de-DE" dirty="0">
                <a:hlinkClick r:id="rId3"/>
              </a:rPr>
              <a:t>://</a:t>
            </a:r>
            <a:r>
              <a:rPr lang="de-DE" dirty="0" smtClean="0">
                <a:hlinkClick r:id="rId3"/>
              </a:rPr>
              <a:t>wiki.quality.sig3d.org/index.php/Hauptseite</a:t>
            </a:r>
            <a:endParaRPr lang="de-DE" dirty="0" smtClean="0"/>
          </a:p>
          <a:p>
            <a:r>
              <a:rPr lang="de-DE" dirty="0" smtClean="0"/>
              <a:t>FZK Viewer</a:t>
            </a:r>
          </a:p>
          <a:p>
            <a:pPr lvl="1"/>
            <a:r>
              <a:rPr lang="de-DE" dirty="0">
                <a:hlinkClick r:id="rId4"/>
              </a:rPr>
              <a:t>http://</a:t>
            </a:r>
            <a:r>
              <a:rPr lang="de-DE" dirty="0" smtClean="0">
                <a:hlinkClick r:id="rId4"/>
              </a:rPr>
              <a:t>www.iai.fzk.de/wwwextern/index.php?id=1134</a:t>
            </a:r>
            <a:endParaRPr lang="de-DE" dirty="0" smtClean="0"/>
          </a:p>
          <a:p>
            <a:r>
              <a:rPr lang="de-DE" dirty="0" smtClean="0"/>
              <a:t>3D City DB</a:t>
            </a:r>
          </a:p>
          <a:p>
            <a:pPr lvl="1"/>
            <a:r>
              <a:rPr lang="de-DE" dirty="0">
                <a:hlinkClick r:id="rId5"/>
              </a:rPr>
              <a:t>https://</a:t>
            </a:r>
            <a:r>
              <a:rPr lang="de-DE" dirty="0" smtClean="0">
                <a:hlinkClick r:id="rId5"/>
              </a:rPr>
              <a:t>github.com/3dcitydb</a:t>
            </a:r>
            <a:endParaRPr lang="de-DE" dirty="0" smtClean="0"/>
          </a:p>
          <a:p>
            <a:pPr lvl="2"/>
            <a:endParaRPr lang="de-DE" dirty="0"/>
          </a:p>
        </p:txBody>
      </p:sp>
    </p:spTree>
    <p:extLst>
      <p:ext uri="{BB962C8B-B14F-4D97-AF65-F5344CB8AC3E}">
        <p14:creationId xmlns:p14="http://schemas.microsoft.com/office/powerpoint/2010/main" val="3726787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4"/>
          <p:cNvSpPr>
            <a:spLocks noGrp="1"/>
          </p:cNvSpPr>
          <p:nvPr>
            <p:ph type="title"/>
          </p:nvPr>
        </p:nvSpPr>
        <p:spPr/>
        <p:txBody>
          <a:bodyPr/>
          <a:lstStyle/>
          <a:p>
            <a:r>
              <a:rPr lang="en-US" dirty="0">
                <a:solidFill>
                  <a:srgbClr val="4D4742"/>
                </a:solidFill>
                <a:latin typeface="Verdana" pitchFamily="-112" charset="0"/>
              </a:rPr>
              <a:t>Thank You!</a:t>
            </a:r>
          </a:p>
        </p:txBody>
      </p:sp>
      <p:sp>
        <p:nvSpPr>
          <p:cNvPr id="9218" name="Content Placeholder 5"/>
          <p:cNvSpPr>
            <a:spLocks noGrp="1"/>
          </p:cNvSpPr>
          <p:nvPr>
            <p:ph idx="4294967295"/>
          </p:nvPr>
        </p:nvSpPr>
        <p:spPr/>
        <p:txBody>
          <a:bodyPr/>
          <a:lstStyle/>
          <a:p>
            <a:r>
              <a:rPr lang="en-US" dirty="0" smtClean="0">
                <a:latin typeface="Verdana" pitchFamily="-112" charset="0"/>
              </a:rPr>
              <a:t>For </a:t>
            </a:r>
            <a:r>
              <a:rPr lang="en-US" dirty="0">
                <a:latin typeface="Verdana" pitchFamily="-112" charset="0"/>
              </a:rPr>
              <a:t>more information:</a:t>
            </a:r>
          </a:p>
          <a:p>
            <a:pPr marL="457200" lvl="1" indent="0">
              <a:buNone/>
            </a:pPr>
            <a:endParaRPr lang="en-US" dirty="0" smtClean="0">
              <a:latin typeface="Verdana" pitchFamily="-112" charset="0"/>
            </a:endParaRPr>
          </a:p>
          <a:p>
            <a:pPr marL="457200" lvl="1" indent="0">
              <a:buNone/>
            </a:pPr>
            <a:r>
              <a:rPr lang="en-US" dirty="0" smtClean="0">
                <a:latin typeface="Verdana" pitchFamily="-112" charset="0"/>
              </a:rPr>
              <a:t>con terra GmbH</a:t>
            </a:r>
          </a:p>
          <a:p>
            <a:pPr marL="457200" lvl="1" indent="0">
              <a:buNone/>
            </a:pPr>
            <a:r>
              <a:rPr lang="en-US" dirty="0" smtClean="0">
                <a:latin typeface="Verdana" pitchFamily="-112" charset="0"/>
                <a:hlinkClick r:id="rId3"/>
              </a:rPr>
              <a:t>fme@conterra.de</a:t>
            </a:r>
            <a:endParaRPr lang="en-US" dirty="0" smtClean="0">
              <a:latin typeface="Verdana" pitchFamily="-112" charset="0"/>
            </a:endParaRPr>
          </a:p>
          <a:p>
            <a:pPr marL="457200" lvl="1" indent="0">
              <a:buNone/>
            </a:pPr>
            <a:endParaRPr lang="en-US" dirty="0">
              <a:latin typeface="Verdana" pitchFamily="-112" charset="0"/>
            </a:endParaRPr>
          </a:p>
          <a:p>
            <a:pPr marL="457200" lvl="1" indent="0">
              <a:buNone/>
            </a:pPr>
            <a:r>
              <a:rPr lang="en-US" dirty="0">
                <a:latin typeface="Verdana" pitchFamily="-112" charset="0"/>
              </a:rPr>
              <a:t>Christian </a:t>
            </a:r>
            <a:r>
              <a:rPr lang="en-US" dirty="0" smtClean="0">
                <a:latin typeface="Verdana" pitchFamily="-112" charset="0"/>
              </a:rPr>
              <a:t>Dahmen</a:t>
            </a:r>
          </a:p>
          <a:p>
            <a:pPr marL="457200" lvl="1" indent="0">
              <a:buNone/>
            </a:pPr>
            <a:r>
              <a:rPr lang="en-US" dirty="0" smtClean="0">
                <a:latin typeface="Verdana" pitchFamily="-112" charset="0"/>
                <a:hlinkClick r:id="rId4"/>
              </a:rPr>
              <a:t>c.dahmen@conterra.de</a:t>
            </a:r>
            <a:endParaRPr lang="en-US" dirty="0" smtClean="0">
              <a:latin typeface="Verdana" pitchFamily="-112" charset="0"/>
            </a:endParaRPr>
          </a:p>
          <a:p>
            <a:pPr marL="457200" lvl="1" indent="0">
              <a:buNone/>
            </a:pPr>
            <a:r>
              <a:rPr lang="en-US" dirty="0" smtClean="0">
                <a:latin typeface="Verdana" pitchFamily="-112" charset="0"/>
              </a:rPr>
              <a:t> 	@cda4all</a:t>
            </a:r>
            <a:endParaRPr lang="en-US" dirty="0">
              <a:latin typeface="Verdana" pitchFamily="-112" charset="0"/>
            </a:endParaRPr>
          </a:p>
        </p:txBody>
      </p:sp>
      <p:sp>
        <p:nvSpPr>
          <p:cNvPr id="4" name="Rectangle 3"/>
          <p:cNvSpPr/>
          <p:nvPr/>
        </p:nvSpPr>
        <p:spPr>
          <a:xfrm>
            <a:off x="-8469" y="5245918"/>
            <a:ext cx="9160935" cy="47855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69610" y="5300823"/>
            <a:ext cx="7336088" cy="369332"/>
          </a:xfrm>
          <a:prstGeom prst="rect">
            <a:avLst/>
          </a:prstGeom>
          <a:noFill/>
        </p:spPr>
        <p:txBody>
          <a:bodyPr wrap="square" rtlCol="0">
            <a:spAutoFit/>
          </a:bodyPr>
          <a:lstStyle/>
          <a:p>
            <a:pPr algn="ctr"/>
            <a:r>
              <a:rPr lang="en-US" dirty="0" smtClean="0">
                <a:solidFill>
                  <a:srgbClr val="FFF8FB"/>
                </a:solidFill>
              </a:rPr>
              <a:t>CONNECT. TRANSFORM. AUTOMATE.</a:t>
            </a:r>
            <a:endParaRPr lang="en-US" dirty="0">
              <a:solidFill>
                <a:srgbClr val="FFF8FB"/>
              </a:solidFill>
            </a:endParaRPr>
          </a:p>
        </p:txBody>
      </p:sp>
      <p:pic>
        <p:nvPicPr>
          <p:cNvPr id="1026" name="Picture 2" descr="https://pbs.twimg.com/profile_images/2284174758/v65oai7fxn47qv9nect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170" y="4163968"/>
            <a:ext cx="497840" cy="49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38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e-DE" b="0" dirty="0" smtClean="0"/>
              <a:t>Chapter I</a:t>
            </a:r>
            <a:r>
              <a:rPr lang="de-DE" dirty="0" smtClean="0"/>
              <a:t/>
            </a:r>
            <a:br>
              <a:rPr lang="de-DE" dirty="0" smtClean="0"/>
            </a:br>
            <a:r>
              <a:rPr lang="de-DE" dirty="0" err="1" smtClean="0"/>
              <a:t>Overview</a:t>
            </a:r>
            <a:endParaRPr lang="de-DE" dirty="0"/>
          </a:p>
        </p:txBody>
      </p:sp>
    </p:spTree>
    <p:extLst>
      <p:ext uri="{BB962C8B-B14F-4D97-AF65-F5344CB8AC3E}">
        <p14:creationId xmlns:p14="http://schemas.microsoft.com/office/powerpoint/2010/main" val="1359719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Overview</a:t>
            </a:r>
            <a:endParaRPr lang="de-DE" dirty="0"/>
          </a:p>
        </p:txBody>
      </p:sp>
      <p:sp>
        <p:nvSpPr>
          <p:cNvPr id="3" name="Content Placeholder 2"/>
          <p:cNvSpPr>
            <a:spLocks noGrp="1"/>
          </p:cNvSpPr>
          <p:nvPr>
            <p:ph idx="1"/>
          </p:nvPr>
        </p:nvSpPr>
        <p:spPr/>
        <p:txBody>
          <a:bodyPr/>
          <a:lstStyle/>
          <a:p>
            <a:r>
              <a:rPr lang="en-US" dirty="0"/>
              <a:t>FME provides a growing range of tools for 3D </a:t>
            </a:r>
            <a:r>
              <a:rPr lang="en-US" dirty="0" smtClean="0"/>
              <a:t>processing</a:t>
            </a:r>
          </a:p>
          <a:p>
            <a:r>
              <a:rPr lang="en-US" dirty="0" smtClean="0"/>
              <a:t>As with 2D data you can use </a:t>
            </a:r>
            <a:r>
              <a:rPr lang="en-US" dirty="0"/>
              <a:t>FME to</a:t>
            </a:r>
          </a:p>
          <a:p>
            <a:pPr lvl="1"/>
            <a:r>
              <a:rPr lang="en-US" dirty="0" smtClean="0"/>
              <a:t>Visualize</a:t>
            </a:r>
          </a:p>
          <a:p>
            <a:pPr lvl="1"/>
            <a:r>
              <a:rPr lang="en-US" dirty="0" smtClean="0"/>
              <a:t>Translate</a:t>
            </a:r>
          </a:p>
          <a:p>
            <a:pPr lvl="1"/>
            <a:r>
              <a:rPr lang="en-US" dirty="0" smtClean="0"/>
              <a:t>Transform</a:t>
            </a:r>
          </a:p>
          <a:p>
            <a:pPr marL="0" indent="0">
              <a:buNone/>
            </a:pPr>
            <a:r>
              <a:rPr lang="en-US" dirty="0" smtClean="0"/>
              <a:t>	…3D &amp; Point Cloud data</a:t>
            </a:r>
          </a:p>
          <a:p>
            <a:endParaRPr lang="de-DE" dirty="0"/>
          </a:p>
        </p:txBody>
      </p:sp>
      <p:grpSp>
        <p:nvGrpSpPr>
          <p:cNvPr id="4" name="Group 9"/>
          <p:cNvGrpSpPr>
            <a:grpSpLocks/>
          </p:cNvGrpSpPr>
          <p:nvPr/>
        </p:nvGrpSpPr>
        <p:grpSpPr bwMode="auto">
          <a:xfrm>
            <a:off x="6244737" y="2813073"/>
            <a:ext cx="3898901" cy="2378075"/>
            <a:chOff x="3943" y="147"/>
            <a:chExt cx="2456" cy="1498"/>
          </a:xfrm>
        </p:grpSpPr>
        <p:sp>
          <p:nvSpPr>
            <p:cNvPr id="5" name="Rectangle 4"/>
            <p:cNvSpPr>
              <a:spLocks noChangeArrowheads="1"/>
            </p:cNvSpPr>
            <p:nvPr/>
          </p:nvSpPr>
          <p:spPr bwMode="auto">
            <a:xfrm rot="1029473">
              <a:off x="3943" y="811"/>
              <a:ext cx="245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smtClean="0">
                  <a:solidFill>
                    <a:schemeClr val="bg1"/>
                  </a:solidFill>
                </a:rPr>
                <a:t>‘3D </a:t>
              </a:r>
              <a:r>
                <a:rPr lang="en-US" sz="1600" dirty="0">
                  <a:solidFill>
                    <a:schemeClr val="bg1"/>
                  </a:solidFill>
                </a:rPr>
                <a:t>Support enables a </a:t>
              </a:r>
            </a:p>
            <a:p>
              <a:r>
                <a:rPr lang="en-US" sz="1600" dirty="0">
                  <a:solidFill>
                    <a:schemeClr val="bg1"/>
                  </a:solidFill>
                </a:rPr>
                <a:t>whole new set of data </a:t>
              </a:r>
            </a:p>
            <a:p>
              <a:r>
                <a:rPr lang="en-US" sz="1600" dirty="0">
                  <a:solidFill>
                    <a:schemeClr val="bg1"/>
                  </a:solidFill>
                </a:rPr>
                <a:t>integration </a:t>
              </a:r>
              <a:r>
                <a:rPr lang="en-US" sz="1600" dirty="0" smtClean="0">
                  <a:solidFill>
                    <a:schemeClr val="bg1"/>
                  </a:solidFill>
                </a:rPr>
                <a:t>possibilities’, </a:t>
              </a:r>
              <a:endParaRPr lang="en-US" sz="1600" dirty="0">
                <a:solidFill>
                  <a:schemeClr val="bg1"/>
                </a:solidFill>
              </a:endParaRPr>
            </a:p>
            <a:p>
              <a:r>
                <a:rPr lang="en-US" sz="1600" dirty="0">
                  <a:solidFill>
                    <a:schemeClr val="bg1"/>
                  </a:solidFill>
                </a:rPr>
                <a:t>Don Murray, UC 2009</a:t>
              </a:r>
            </a:p>
            <a:p>
              <a:endParaRPr lang="en-US" sz="16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07294">
              <a:off x="4329" y="147"/>
              <a:ext cx="1347" cy="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06075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2012 Template-wide format">
  <a:themeElements>
    <a:clrScheme name="Safe Software">
      <a:dk1>
        <a:srgbClr val="4D4742"/>
      </a:dk1>
      <a:lt1>
        <a:srgbClr val="4D4742"/>
      </a:lt1>
      <a:dk2>
        <a:srgbClr val="4D4742"/>
      </a:dk2>
      <a:lt2>
        <a:srgbClr val="4D4742"/>
      </a:lt2>
      <a:accent1>
        <a:srgbClr val="E98300"/>
      </a:accent1>
      <a:accent2>
        <a:srgbClr val="E98300"/>
      </a:accent2>
      <a:accent3>
        <a:srgbClr val="E98300"/>
      </a:accent3>
      <a:accent4>
        <a:srgbClr val="E98300"/>
      </a:accent4>
      <a:accent5>
        <a:srgbClr val="E98300"/>
      </a:accent5>
      <a:accent6>
        <a:srgbClr val="F79646"/>
      </a:accent6>
      <a:hlink>
        <a:srgbClr val="E98300"/>
      </a:hlink>
      <a:folHlink>
        <a:srgbClr val="E983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2014 UC-wide format</Template>
  <TotalTime>0</TotalTime>
  <Words>2046</Words>
  <Application>Microsoft Office PowerPoint</Application>
  <PresentationFormat>On-screen Show (16:10)</PresentationFormat>
  <Paragraphs>458</Paragraphs>
  <Slides>74</Slides>
  <Notes>14</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ＭＳ Ｐゴシック</vt:lpstr>
      <vt:lpstr>Arial</vt:lpstr>
      <vt:lpstr>Calibri</vt:lpstr>
      <vt:lpstr>Frutiger 45 Light</vt:lpstr>
      <vt:lpstr>Times</vt:lpstr>
      <vt:lpstr>Verdana</vt:lpstr>
      <vt:lpstr>Wingdings</vt:lpstr>
      <vt:lpstr>PowerPoint 2012 Template-wide format</vt:lpstr>
      <vt:lpstr>3D &amp; BIM Training Course</vt:lpstr>
      <vt:lpstr>Abstract (Hidden Slide)</vt:lpstr>
      <vt:lpstr>Who Am I?</vt:lpstr>
      <vt:lpstr>Who are you?</vt:lpstr>
      <vt:lpstr>Agenda</vt:lpstr>
      <vt:lpstr>Organizations</vt:lpstr>
      <vt:lpstr>Course Overview &amp; Goals</vt:lpstr>
      <vt:lpstr>Chapter I Overview</vt:lpstr>
      <vt:lpstr>Overview</vt:lpstr>
      <vt:lpstr>3D History</vt:lpstr>
      <vt:lpstr>Scenarios I</vt:lpstr>
      <vt:lpstr>Scenarios II</vt:lpstr>
      <vt:lpstr>Formats</vt:lpstr>
      <vt:lpstr>3D Formats</vt:lpstr>
      <vt:lpstr>Sample #1</vt:lpstr>
      <vt:lpstr>3D Formats</vt:lpstr>
      <vt:lpstr>Point Clouds</vt:lpstr>
      <vt:lpstr>Transformers</vt:lpstr>
      <vt:lpstr>Transformer groups</vt:lpstr>
      <vt:lpstr>Geometry Model</vt:lpstr>
      <vt:lpstr>Geometry Model (3D)</vt:lpstr>
      <vt:lpstr>Surface and Solid I</vt:lpstr>
      <vt:lpstr>Surface and Solid II</vt:lpstr>
      <vt:lpstr>Sample #2</vt:lpstr>
      <vt:lpstr>FME Data Inspector</vt:lpstr>
      <vt:lpstr>FME Data Inspector</vt:lpstr>
      <vt:lpstr>Chapter II Create 3D models from 2D data</vt:lpstr>
      <vt:lpstr>Introduction</vt:lpstr>
      <vt:lpstr>Create 3D models from 2D data</vt:lpstr>
      <vt:lpstr>Transformers</vt:lpstr>
      <vt:lpstr>Sample #3</vt:lpstr>
      <vt:lpstr>Transformers</vt:lpstr>
      <vt:lpstr>Transformers</vt:lpstr>
      <vt:lpstr>Sample #4</vt:lpstr>
      <vt:lpstr>Exercise #1</vt:lpstr>
      <vt:lpstr>Sample #5</vt:lpstr>
      <vt:lpstr>Exercise #2</vt:lpstr>
      <vt:lpstr>From 3D to 2.5D</vt:lpstr>
      <vt:lpstr>Chapter III CityGML Reading and Writing</vt:lpstr>
      <vt:lpstr>CityGML</vt:lpstr>
      <vt:lpstr>A real-world CityGML example</vt:lpstr>
      <vt:lpstr>CityGML | Characteristics I</vt:lpstr>
      <vt:lpstr>CityGML | Characteristics II</vt:lpstr>
      <vt:lpstr>CityGML samples</vt:lpstr>
      <vt:lpstr>Building structure</vt:lpstr>
      <vt:lpstr>Building properties</vt:lpstr>
      <vt:lpstr>FME's support for CityGML</vt:lpstr>
      <vt:lpstr>Reading CityGML</vt:lpstr>
      <vt:lpstr>Reading CityGML</vt:lpstr>
      <vt:lpstr>Sample #6 Reading CityGML</vt:lpstr>
      <vt:lpstr>Writing CityGML (notes)</vt:lpstr>
      <vt:lpstr>Writing CityGML</vt:lpstr>
      <vt:lpstr>Workflow for writing CityGML</vt:lpstr>
      <vt:lpstr>Read and prepare source data</vt:lpstr>
      <vt:lpstr>Set CityGML geometry properties</vt:lpstr>
      <vt:lpstr>Build relationship between features</vt:lpstr>
      <vt:lpstr>Prepare FME Feature Types</vt:lpstr>
      <vt:lpstr>Adjust Writer Properties</vt:lpstr>
      <vt:lpstr>Sample #7, 8, 9 Writing CityGML</vt:lpstr>
      <vt:lpstr>General notes</vt:lpstr>
      <vt:lpstr>Exercise #3</vt:lpstr>
      <vt:lpstr>Q&amp;A - Best Practise </vt:lpstr>
      <vt:lpstr>CityGMLGeometrySetter</vt:lpstr>
      <vt:lpstr>XQuery</vt:lpstr>
      <vt:lpstr>From Roofs to Buildings</vt:lpstr>
      <vt:lpstr>CSG Geometry</vt:lpstr>
      <vt:lpstr>Building Information Modeling</vt:lpstr>
      <vt:lpstr>IFC vs. CityGML</vt:lpstr>
      <vt:lpstr>Revit</vt:lpstr>
      <vt:lpstr>Building Information Modeling</vt:lpstr>
      <vt:lpstr>Summary &amp; Wrap-Up</vt:lpstr>
      <vt:lpstr>Resources</vt:lpstr>
      <vt:lpstr>Resources</vt:lpstr>
      <vt:lpstr>Thank You!</vt:lpstr>
    </vt:vector>
  </TitlesOfParts>
  <Company>ESRI Deutschland Group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Dahmen</dc:creator>
  <cp:lastModifiedBy>Christian Dahmen</cp:lastModifiedBy>
  <cp:revision>345</cp:revision>
  <dcterms:created xsi:type="dcterms:W3CDTF">2014-05-02T18:37:15Z</dcterms:created>
  <dcterms:modified xsi:type="dcterms:W3CDTF">2014-06-13T17:54:47Z</dcterms:modified>
</cp:coreProperties>
</file>