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64" r:id="rId2"/>
    <p:sldId id="271" r:id="rId3"/>
    <p:sldId id="261" r:id="rId4"/>
    <p:sldId id="270" r:id="rId5"/>
    <p:sldId id="269" r:id="rId6"/>
    <p:sldId id="268" r:id="rId7"/>
    <p:sldId id="267" r:id="rId8"/>
    <p:sldId id="272" r:id="rId9"/>
    <p:sldId id="275" r:id="rId10"/>
    <p:sldId id="274" r:id="rId11"/>
    <p:sldId id="273" r:id="rId12"/>
    <p:sldId id="278" r:id="rId13"/>
    <p:sldId id="277" r:id="rId14"/>
    <p:sldId id="276" r:id="rId15"/>
    <p:sldId id="279" r:id="rId16"/>
  </p:sldIdLst>
  <p:sldSz cx="9144000" cy="6858000" type="screen4x3"/>
  <p:notesSz cx="7023100" cy="9309100"/>
  <p:defaultTextStyle>
    <a:defPPr>
      <a:defRPr lang="en-CA"/>
    </a:defPPr>
    <a:lvl1pPr algn="l" defTabSz="457200" rtl="0" fontAlgn="base">
      <a:spcBef>
        <a:spcPct val="0"/>
      </a:spcBef>
      <a:spcAft>
        <a:spcPct val="0"/>
      </a:spcAft>
      <a:defRPr sz="2400"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40AEFF"/>
    <a:srgbClr val="8FC6E3"/>
    <a:srgbClr val="6D645F"/>
    <a:srgbClr val="EABC44"/>
    <a:srgbClr val="E98300"/>
    <a:srgbClr val="7AB8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216" autoAdjust="0"/>
  </p:normalViewPr>
  <p:slideViewPr>
    <p:cSldViewPr snapToObjects="1">
      <p:cViewPr>
        <p:scale>
          <a:sx n="100" d="100"/>
          <a:sy n="100" d="100"/>
        </p:scale>
        <p:origin x="-1308" y="-60"/>
      </p:cViewPr>
      <p:guideLst>
        <p:guide orient="horz" pos="2160"/>
        <p:guide pos="2880"/>
      </p:guideLst>
    </p:cSldViewPr>
  </p:slideViewPr>
  <p:notesTextViewPr>
    <p:cViewPr>
      <p:scale>
        <a:sx n="100" d="100"/>
        <a:sy n="100" d="100"/>
      </p:scale>
      <p:origin x="0" y="0"/>
    </p:cViewPr>
  </p:notesTextViewPr>
  <p:notesViewPr>
    <p:cSldViewPr snapToObjects="1">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fontAlgn="auto">
              <a:spcBef>
                <a:spcPts val="0"/>
              </a:spcBef>
              <a:spcAft>
                <a:spcPts val="0"/>
              </a:spcAft>
              <a:defRPr sz="13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978131" y="0"/>
            <a:ext cx="3043343" cy="465455"/>
          </a:xfrm>
          <a:prstGeom prst="rect">
            <a:avLst/>
          </a:prstGeom>
        </p:spPr>
        <p:txBody>
          <a:bodyPr vert="horz" wrap="square" lIns="93317" tIns="46659" rIns="93317" bIns="46659" numCol="1" anchor="t" anchorCtr="0" compatLnSpc="1">
            <a:prstTxWarp prst="textNoShape">
              <a:avLst/>
            </a:prstTxWarp>
          </a:bodyPr>
          <a:lstStyle>
            <a:lvl1pPr algn="r">
              <a:defRPr sz="1300">
                <a:latin typeface="Calibri" charset="0"/>
              </a:defRPr>
            </a:lvl1pPr>
          </a:lstStyle>
          <a:p>
            <a:fld id="{59B7C330-3BF5-40C3-A9D2-F1C0F288AC83}" type="datetime1">
              <a:rPr lang="en-CA"/>
              <a:pPr/>
              <a:t>17/03/2011</a:t>
            </a:fld>
            <a:endParaRPr lang="en-CA"/>
          </a:p>
        </p:txBody>
      </p:sp>
      <p:sp>
        <p:nvSpPr>
          <p:cNvPr id="4" name="Footer Placeholder 3"/>
          <p:cNvSpPr>
            <a:spLocks noGrp="1"/>
          </p:cNvSpPr>
          <p:nvPr>
            <p:ph type="ftr" sz="quarter" idx="2"/>
          </p:nvPr>
        </p:nvSpPr>
        <p:spPr>
          <a:xfrm>
            <a:off x="0" y="8842030"/>
            <a:ext cx="3043343" cy="465455"/>
          </a:xfrm>
          <a:prstGeom prst="rect">
            <a:avLst/>
          </a:prstGeom>
        </p:spPr>
        <p:txBody>
          <a:bodyPr vert="horz" lIns="93317" tIns="46659" rIns="93317" bIns="46659" rtlCol="0" anchor="b"/>
          <a:lstStyle>
            <a:lvl1pPr algn="l" fontAlgn="auto">
              <a:spcBef>
                <a:spcPts val="0"/>
              </a:spcBef>
              <a:spcAft>
                <a:spcPts val="0"/>
              </a:spcAft>
              <a:defRPr sz="13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978131" y="8842030"/>
            <a:ext cx="3043343" cy="465455"/>
          </a:xfrm>
          <a:prstGeom prst="rect">
            <a:avLst/>
          </a:prstGeom>
        </p:spPr>
        <p:txBody>
          <a:bodyPr vert="horz" wrap="square" lIns="93317" tIns="46659" rIns="93317" bIns="46659" numCol="1" anchor="b" anchorCtr="0" compatLnSpc="1">
            <a:prstTxWarp prst="textNoShape">
              <a:avLst/>
            </a:prstTxWarp>
          </a:bodyPr>
          <a:lstStyle>
            <a:lvl1pPr algn="r">
              <a:defRPr sz="1300">
                <a:latin typeface="Calibri" charset="0"/>
              </a:defRPr>
            </a:lvl1pPr>
          </a:lstStyle>
          <a:p>
            <a:fld id="{230B72A5-C03B-47BF-A391-4629CC503EBB}" type="slidenum">
              <a:rPr lang="en-CA"/>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fontAlgn="auto">
              <a:spcBef>
                <a:spcPts val="0"/>
              </a:spcBef>
              <a:spcAft>
                <a:spcPts val="0"/>
              </a:spcAft>
              <a:defRPr sz="1300">
                <a:latin typeface="+mn-lt"/>
                <a:ea typeface="+mn-ea"/>
                <a:cs typeface="+mn-cs"/>
              </a:defRPr>
            </a:lvl1pPr>
          </a:lstStyle>
          <a:p>
            <a:pPr>
              <a:defRPr/>
            </a:pPr>
            <a:endParaRPr lang="en-US"/>
          </a:p>
        </p:txBody>
      </p:sp>
      <p:sp>
        <p:nvSpPr>
          <p:cNvPr id="3" name="Date Placeholder 2"/>
          <p:cNvSpPr>
            <a:spLocks noGrp="1"/>
          </p:cNvSpPr>
          <p:nvPr>
            <p:ph type="dt" idx="1"/>
          </p:nvPr>
        </p:nvSpPr>
        <p:spPr>
          <a:xfrm>
            <a:off x="3978131" y="0"/>
            <a:ext cx="3043343" cy="465455"/>
          </a:xfrm>
          <a:prstGeom prst="rect">
            <a:avLst/>
          </a:prstGeom>
        </p:spPr>
        <p:txBody>
          <a:bodyPr vert="horz" wrap="square" lIns="93317" tIns="46659" rIns="93317" bIns="46659" numCol="1" anchor="t" anchorCtr="0" compatLnSpc="1">
            <a:prstTxWarp prst="textNoShape">
              <a:avLst/>
            </a:prstTxWarp>
          </a:bodyPr>
          <a:lstStyle>
            <a:lvl1pPr algn="r">
              <a:defRPr sz="1300">
                <a:latin typeface="Calibri" charset="0"/>
              </a:defRPr>
            </a:lvl1pPr>
          </a:lstStyle>
          <a:p>
            <a:fld id="{A4B01938-06E4-4574-8CC7-978B2DFFF7CD}" type="datetime1">
              <a:rPr lang="en-CA"/>
              <a:pPr/>
              <a:t>17/03/2011</a:t>
            </a:fld>
            <a:endParaRPr lang="en-CA"/>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7" tIns="46659" rIns="93317" bIns="46659" rtlCol="0" anchor="ctr"/>
          <a:lstStyle/>
          <a:p>
            <a:pPr lvl="0"/>
            <a:endParaRPr lang="en-US" noProof="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7" tIns="46659" rIns="93317" bIns="46659" rtlCol="0">
            <a:normAutofit/>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endParaRPr lang="en-US" noProof="0"/>
          </a:p>
        </p:txBody>
      </p:sp>
      <p:sp>
        <p:nvSpPr>
          <p:cNvPr id="6" name="Footer Placeholder 5"/>
          <p:cNvSpPr>
            <a:spLocks noGrp="1"/>
          </p:cNvSpPr>
          <p:nvPr>
            <p:ph type="ftr" sz="quarter" idx="4"/>
          </p:nvPr>
        </p:nvSpPr>
        <p:spPr>
          <a:xfrm>
            <a:off x="0" y="8842030"/>
            <a:ext cx="3043343" cy="465455"/>
          </a:xfrm>
          <a:prstGeom prst="rect">
            <a:avLst/>
          </a:prstGeom>
        </p:spPr>
        <p:txBody>
          <a:bodyPr vert="horz" lIns="93317" tIns="46659" rIns="93317" bIns="46659" rtlCol="0" anchor="b"/>
          <a:lstStyle>
            <a:lvl1pPr algn="l" fontAlgn="auto">
              <a:spcBef>
                <a:spcPts val="0"/>
              </a:spcBef>
              <a:spcAft>
                <a:spcPts val="0"/>
              </a:spcAft>
              <a:defRPr sz="13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8131" y="8842030"/>
            <a:ext cx="3043343" cy="465455"/>
          </a:xfrm>
          <a:prstGeom prst="rect">
            <a:avLst/>
          </a:prstGeom>
        </p:spPr>
        <p:txBody>
          <a:bodyPr vert="horz" wrap="square" lIns="93317" tIns="46659" rIns="93317" bIns="46659" numCol="1" anchor="b" anchorCtr="0" compatLnSpc="1">
            <a:prstTxWarp prst="textNoShape">
              <a:avLst/>
            </a:prstTxWarp>
          </a:bodyPr>
          <a:lstStyle>
            <a:lvl1pPr algn="r">
              <a:defRPr sz="1300">
                <a:latin typeface="Calibri" charset="0"/>
              </a:defRPr>
            </a:lvl1pPr>
          </a:lstStyle>
          <a:p>
            <a:fld id="{D3638021-4BC9-4B53-B2F0-FB39760EC926}" type="slidenum">
              <a:rPr lang="en-CA"/>
              <a:pPr/>
              <a:t>‹#›</a:t>
            </a:fld>
            <a:endParaRPr lang="en-CA"/>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7"/>
          <p:cNvSpPr>
            <a:spLocks noGrp="1" noChangeArrowheads="1"/>
          </p:cNvSpPr>
          <p:nvPr>
            <p:ph type="sldNum" sz="quarter" idx="5"/>
          </p:nvPr>
        </p:nvSpPr>
        <p:spPr bwMode="auto">
          <a:ln>
            <a:miter lim="800000"/>
            <a:headEnd/>
            <a:tailEnd/>
          </a:ln>
        </p:spPr>
        <p:txBody>
          <a:bodyPr/>
          <a:lstStyle/>
          <a:p>
            <a:fld id="{19922761-F387-4463-9167-3CFF55AFC6B1}" type="slidenum">
              <a:rPr lang="en-CA">
                <a:solidFill>
                  <a:srgbClr val="000000"/>
                </a:solidFill>
                <a:cs typeface="Arial" charset="0"/>
              </a:rPr>
              <a:pPr/>
              <a:t>1</a:t>
            </a:fld>
            <a:endParaRPr lang="en-CA">
              <a:solidFill>
                <a:srgbClr val="000000"/>
              </a:solidFill>
              <a:cs typeface="Arial" charset="0"/>
            </a:endParaRPr>
          </a:p>
        </p:txBody>
      </p:sp>
      <p:sp>
        <p:nvSpPr>
          <p:cNvPr id="71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72"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z="1300" dirty="0" smtClean="0"/>
              <a:t>--- (Thank group for opportunity to share information about how we use FME at STARS.  )</a:t>
            </a:r>
            <a:r>
              <a:rPr lang="en-US" sz="1300" baseline="0" dirty="0" smtClean="0"/>
              <a:t> ----</a:t>
            </a:r>
            <a:endParaRPr lang="en-US" sz="1300" dirty="0" smtClean="0"/>
          </a:p>
          <a:p>
            <a:endParaRPr lang="en-US" sz="1300" dirty="0" smtClean="0"/>
          </a:p>
          <a:p>
            <a:r>
              <a:rPr lang="en-US" sz="1300" dirty="0" smtClean="0"/>
              <a:t>Hello everyone, my name is Paul Wiles</a:t>
            </a:r>
          </a:p>
          <a:p>
            <a:r>
              <a:rPr lang="en-US" sz="1300" dirty="0" smtClean="0"/>
              <a:t>I have worked at STARS for several years now managing the GIS and I have been working with FME for four years.</a:t>
            </a:r>
          </a:p>
          <a:p>
            <a:endParaRPr lang="en-US" sz="1300" dirty="0" smtClean="0"/>
          </a:p>
          <a:p>
            <a:r>
              <a:rPr lang="en-US" sz="1300" dirty="0" smtClean="0"/>
              <a:t>During this presentation, I will discuss the reliability and the power of FME and how it accomplishes our tasks – helping us save lives.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Last year STARS flew  more than 1,400 missions – that’s , almost 4 missions a day. </a:t>
            </a:r>
          </a:p>
          <a:p>
            <a:endParaRPr lang="en-US" sz="1300" dirty="0" smtClean="0"/>
          </a:p>
          <a:p>
            <a:r>
              <a:rPr lang="en-US" sz="1300" dirty="0" smtClean="0"/>
              <a:t>Our mission is to </a:t>
            </a:r>
            <a:r>
              <a:rPr lang="en-CA" sz="1300" dirty="0" smtClean="0"/>
              <a:t>provide a safe, rapid, highly specialized, emergency medical transport system for the critically ill and injured. </a:t>
            </a:r>
          </a:p>
          <a:p>
            <a:endParaRPr lang="en-CA" sz="1300" dirty="0" smtClean="0"/>
          </a:p>
          <a:p>
            <a:r>
              <a:rPr lang="en-CA" sz="1300" dirty="0" smtClean="0"/>
              <a:t>Our vision is saving lives through partnership, </a:t>
            </a:r>
            <a:r>
              <a:rPr lang="en-CA" sz="1300" b="1" dirty="0" smtClean="0"/>
              <a:t>innovation</a:t>
            </a:r>
            <a:r>
              <a:rPr lang="en-CA" sz="1300" dirty="0" smtClean="0"/>
              <a:t> and leadership. </a:t>
            </a:r>
          </a:p>
          <a:p>
            <a:endParaRPr lang="en-US" sz="1300" dirty="0" smtClean="0"/>
          </a:p>
          <a:p>
            <a:r>
              <a:rPr lang="en-US" sz="1300" b="1" dirty="0" smtClean="0"/>
              <a:t>Innovation</a:t>
            </a:r>
            <a:r>
              <a:rPr lang="en-US" sz="1300" dirty="0" smtClean="0"/>
              <a:t> is the key point I would like to make at this user conference.</a:t>
            </a:r>
          </a:p>
          <a:p>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With respect to innovation: </a:t>
            </a:r>
          </a:p>
          <a:p>
            <a:endParaRPr lang="en-US" sz="1300" dirty="0" smtClean="0"/>
          </a:p>
          <a:p>
            <a:r>
              <a:rPr lang="en-US" sz="1300" dirty="0" smtClean="0"/>
              <a:t>We use 3 GIS apps at STARS, Arc, our CAD ( A map objects based app) and Google.</a:t>
            </a:r>
          </a:p>
          <a:p>
            <a:endParaRPr lang="en-US" dirty="0" smtClean="0"/>
          </a:p>
          <a:p>
            <a:r>
              <a:rPr lang="en-US" dirty="0" smtClean="0"/>
              <a:t>ArcGIS </a:t>
            </a:r>
            <a:r>
              <a:rPr lang="en-US" baseline="0" dirty="0" smtClean="0"/>
              <a:t> - for mapping with industry call takers</a:t>
            </a:r>
          </a:p>
          <a:p>
            <a:endParaRPr lang="en-US" baseline="0" dirty="0" smtClean="0"/>
          </a:p>
          <a:p>
            <a:r>
              <a:rPr lang="en-US" baseline="0" dirty="0" smtClean="0"/>
              <a:t>Map Objects application (Power Map) – used for our dispatchers</a:t>
            </a:r>
          </a:p>
          <a:p>
            <a:pPr defTabSz="466584">
              <a:defRPr/>
            </a:pPr>
            <a:r>
              <a:rPr lang="en-US" sz="1300" dirty="0" smtClean="0"/>
              <a:t>	- Our CAD (Computer Aided Dispatch) system is used for various tasks and the main task that I am hear to talk about is the mapping component.</a:t>
            </a:r>
          </a:p>
          <a:p>
            <a:endParaRPr lang="en-US" baseline="0" dirty="0" smtClean="0"/>
          </a:p>
          <a:p>
            <a:r>
              <a:rPr lang="en-US" baseline="0" dirty="0" smtClean="0"/>
              <a:t>Google – Flight following, viewing industry sites registered with STARS and for the imagery component.</a:t>
            </a:r>
          </a:p>
          <a:p>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I think we use just a small amount of the full potential on what FME can do, but each of these tasks helps me and provides me with more time in my day.</a:t>
            </a:r>
          </a:p>
          <a:p>
            <a:endParaRPr lang="en-US" sz="1300" dirty="0" smtClean="0"/>
          </a:p>
          <a:p>
            <a:r>
              <a:rPr lang="en-US" sz="1300" dirty="0" smtClean="0"/>
              <a:t>FME converts my excel documents to Shape files.  We have users that update documents for me, with unique locations identified by a name and a Lat and long. They input them in this document, I run the workbench file and export to predefined locations.</a:t>
            </a:r>
          </a:p>
          <a:p>
            <a:endParaRPr lang="en-US" sz="1300" dirty="0" smtClean="0"/>
          </a:p>
          <a:p>
            <a:r>
              <a:rPr lang="en-US" sz="1300" dirty="0" smtClean="0"/>
              <a:t>Large datasets of Western Canada need to be clipped to fit within our coverage areas. Examples of this will be shown in future slides.</a:t>
            </a:r>
          </a:p>
          <a:p>
            <a:endParaRPr lang="en-US" sz="1300" dirty="0" smtClean="0"/>
          </a:p>
          <a:p>
            <a:r>
              <a:rPr lang="en-US" sz="1300" dirty="0" smtClean="0"/>
              <a:t>NVG (Night Vision Goggle) routes are used by inputting data in a excel spreadsheet. Now that these points are defined, FME goes to work; it converts to a shape file using a Point connector transformer to create the lines. This will be shown in future slides.</a:t>
            </a:r>
          </a:p>
          <a:p>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66584"/>
            <a:r>
              <a:rPr lang="en-US" sz="1300" dirty="0" smtClean="0"/>
              <a:t>CCMP is our custom common meeting place layer and it is used to define unique locations.</a:t>
            </a:r>
          </a:p>
          <a:p>
            <a:pPr defTabSz="466584"/>
            <a:endParaRPr lang="en-US" sz="1300" dirty="0" smtClean="0"/>
          </a:p>
          <a:p>
            <a:r>
              <a:rPr lang="en-US" sz="1300" dirty="0" smtClean="0"/>
              <a:t>This is a example of one of our workbench files witch displays the translation from excel to shape.</a:t>
            </a:r>
          </a:p>
          <a:p>
            <a:endParaRPr lang="en-US" sz="1300" dirty="0" smtClean="0"/>
          </a:p>
          <a:p>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STARS operates five BK117 helicopters with two pilots on every flight. </a:t>
            </a:r>
          </a:p>
          <a:p>
            <a:endParaRPr lang="en-US" sz="1300" dirty="0" smtClean="0"/>
          </a:p>
          <a:p>
            <a:r>
              <a:rPr lang="en-US" sz="1300" dirty="0" smtClean="0"/>
              <a:t>We are the only non-military service in Canada to fly at night with night vision goggles, (the only option at night), SAR capabilities etc. Two addition helicopters allow STARS to continue operating at full capacity when helicopter maintenance occurs, or there is a need for immediate spare parts.</a:t>
            </a:r>
          </a:p>
          <a:p>
            <a:endParaRPr lang="en-US" sz="1300" dirty="0" smtClean="0"/>
          </a:p>
          <a:p>
            <a:r>
              <a:rPr lang="en-US" sz="1300" dirty="0" smtClean="0"/>
              <a:t>Pilots have a minimum 3,000 helicopter flying hours. All are instrument flying rated and are air transport licensed. </a:t>
            </a:r>
          </a:p>
          <a:p>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In this slide, you can already see that the original file is a</a:t>
            </a:r>
            <a:r>
              <a:rPr lang="en-US" sz="1300" baseline="0" dirty="0" smtClean="0"/>
              <a:t> excel</a:t>
            </a:r>
            <a:r>
              <a:rPr lang="en-US" sz="1300" dirty="0" smtClean="0"/>
              <a:t> document.</a:t>
            </a:r>
          </a:p>
          <a:p>
            <a:endParaRPr lang="en-US" sz="1300" dirty="0" smtClean="0"/>
          </a:p>
          <a:p>
            <a:r>
              <a:rPr lang="en-US" sz="1300" dirty="0" smtClean="0"/>
              <a:t>I've added a 2d Point addresser, Point connector, coordinate setters and final results – are the shape files and KML file.</a:t>
            </a:r>
          </a:p>
          <a:p>
            <a:endParaRPr lang="en-US" sz="1300" dirty="0" smtClean="0"/>
          </a:p>
          <a:p>
            <a:r>
              <a:rPr lang="en-US" sz="1300" dirty="0" smtClean="0"/>
              <a:t>Hopefully in the future, I will incorporate the </a:t>
            </a:r>
            <a:r>
              <a:rPr lang="en-US" sz="1300" dirty="0" err="1" smtClean="0"/>
              <a:t>tourbuilder</a:t>
            </a:r>
            <a:r>
              <a:rPr lang="en-US" sz="1300" dirty="0" smtClean="0"/>
              <a:t> to provide the fly-through for these pilots.</a:t>
            </a:r>
          </a:p>
          <a:p>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66584">
              <a:defRPr/>
            </a:pPr>
            <a:r>
              <a:rPr lang="en-US" sz="1300" dirty="0" smtClean="0"/>
              <a:t>I like this tool, it provides me the ability to modify our road network for half of Canada in just over a hour. I move the new data in the location where this runs – Run the program and walk away.</a:t>
            </a:r>
          </a:p>
          <a:p>
            <a:pPr defTabSz="466584">
              <a:defRPr/>
            </a:pPr>
            <a:endParaRPr lang="en-US" sz="1300" dirty="0" smtClean="0"/>
          </a:p>
          <a:p>
            <a:pPr defTabSz="466584">
              <a:defRPr/>
            </a:pPr>
            <a:r>
              <a:rPr lang="en-US" sz="1300" dirty="0" smtClean="0"/>
              <a:t>When it was done, it clipped 2.8 million roads in Canada to only 1.3 million roads for our coverage area in western Canada.</a:t>
            </a:r>
          </a:p>
          <a:p>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Before I go to the next slide I wanted to point our the result of this workbench file:</a:t>
            </a:r>
          </a:p>
          <a:p>
            <a:r>
              <a:rPr lang="en-US" sz="1300" dirty="0" smtClean="0"/>
              <a:t>16,830,633 Water features read</a:t>
            </a:r>
          </a:p>
          <a:p>
            <a:r>
              <a:rPr lang="en-US" sz="1300" dirty="0" smtClean="0"/>
              <a:t>2 days, 4 hours and 25 minutes to complete</a:t>
            </a:r>
          </a:p>
          <a:p>
            <a:r>
              <a:rPr lang="en-US" sz="1300" dirty="0" smtClean="0"/>
              <a:t>This displays water lakes &amp; rivers and names.</a:t>
            </a:r>
          </a:p>
          <a:p>
            <a:r>
              <a:rPr lang="en-US" sz="1300" dirty="0" smtClean="0"/>
              <a:t>Being able to walk away from this application and let it chug away for a few days is pretty impressive. </a:t>
            </a:r>
          </a:p>
          <a:p>
            <a:endParaRPr lang="en-US" sz="1300" dirty="0" smtClean="0"/>
          </a:p>
          <a:p>
            <a:r>
              <a:rPr lang="en-US" sz="1300" dirty="0" smtClean="0"/>
              <a:t>This again displays the reliability of this application.</a:t>
            </a:r>
          </a:p>
          <a:p>
            <a:endParaRPr lang="en-US" dirty="0" smtClean="0"/>
          </a:p>
          <a:p>
            <a:r>
              <a:rPr lang="en-US" dirty="0" smtClean="0"/>
              <a:t>The next slide will display my workbench file.</a:t>
            </a:r>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66584">
              <a:defRPr/>
            </a:pPr>
            <a:r>
              <a:rPr lang="en-US" sz="1300" dirty="0" smtClean="0"/>
              <a:t>This is the very straight forward workbench that I use to complete this task. </a:t>
            </a:r>
            <a:endParaRPr lang="en-US" dirty="0" smtClean="0"/>
          </a:p>
          <a:p>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FME is transparent to the end users in our dispatch center. While FME is rolling out new updates to the PC’s,  the users are performing their regular duties.</a:t>
            </a:r>
          </a:p>
          <a:p>
            <a:endParaRPr lang="en-US" sz="1300" dirty="0" smtClean="0"/>
          </a:p>
          <a:p>
            <a:r>
              <a:rPr lang="en-US" sz="1300" dirty="0" smtClean="0"/>
              <a:t>An example of these updates is by pushing shape files to live environments and training environments.</a:t>
            </a:r>
          </a:p>
          <a:p>
            <a:endParaRPr lang="en-US" sz="1300" dirty="0" smtClean="0"/>
          </a:p>
          <a:p>
            <a:r>
              <a:rPr lang="en-US" sz="1300" dirty="0" smtClean="0"/>
              <a:t>Why: because we are a 24 hrs operation and updates must be done transparently.</a:t>
            </a:r>
          </a:p>
          <a:p>
            <a:endParaRPr lang="en-US" sz="1300" dirty="0" smtClean="0"/>
          </a:p>
          <a:p>
            <a:endParaRPr lang="en-US" sz="1300" dirty="0" smtClean="0"/>
          </a:p>
          <a:p>
            <a:r>
              <a:rPr lang="en-US" sz="1300" dirty="0" smtClean="0"/>
              <a:t>It is nice to have applications that run as well as this one and if any asks me about specific GIS tools, I always mention FME because of these situations.</a:t>
            </a:r>
          </a:p>
          <a:p>
            <a:endParaRPr lang="en-US" sz="1300" dirty="0" smtClean="0"/>
          </a:p>
          <a:p>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Our new helicopter;</a:t>
            </a:r>
          </a:p>
          <a:p>
            <a:endParaRPr lang="en-US" sz="1300" dirty="0" smtClean="0"/>
          </a:p>
          <a:p>
            <a:r>
              <a:rPr lang="en-US" sz="1300" dirty="0" smtClean="0"/>
              <a:t>The AW139; nearly double the range, 25% faster and capable of flying more patients in extreme conditions. </a:t>
            </a:r>
          </a:p>
          <a:p>
            <a:endParaRPr lang="en-US" sz="1300" dirty="0" smtClean="0"/>
          </a:p>
          <a:p>
            <a:r>
              <a:rPr lang="en-US" sz="1300" dirty="0" smtClean="0"/>
              <a:t>FME will help me in the near future to create required datasets, for these expanded coverage areas. </a:t>
            </a:r>
          </a:p>
          <a:p>
            <a:r>
              <a:rPr lang="en-US" sz="1300" dirty="0" smtClean="0"/>
              <a:t>I'm sure like always, this will be simple for this application.</a:t>
            </a:r>
          </a:p>
          <a:p>
            <a:endParaRPr lang="en-US" dirty="0"/>
          </a:p>
        </p:txBody>
      </p:sp>
      <p:sp>
        <p:nvSpPr>
          <p:cNvPr id="4" name="Slide Number Placeholder 3"/>
          <p:cNvSpPr>
            <a:spLocks noGrp="1"/>
          </p:cNvSpPr>
          <p:nvPr>
            <p:ph type="sldNum" sz="quarter" idx="10"/>
          </p:nvPr>
        </p:nvSpPr>
        <p:spPr/>
        <p:txBody>
          <a:bodyPr/>
          <a:lstStyle/>
          <a:p>
            <a:fld id="{D3638021-4BC9-4B53-B2F0-FB39760EC926}" type="slidenum">
              <a:rPr lang="en-CA" smtClean="0"/>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Thanks for providing me this opportunity.  I look forward to using additional components of this application and to provide feedback on how well it was working for me.</a:t>
            </a:r>
          </a:p>
          <a:p>
            <a:endParaRPr lang="en-US" sz="1300" dirty="0" smtClean="0"/>
          </a:p>
          <a:p>
            <a:r>
              <a:rPr lang="en-US" sz="1300" dirty="0" smtClean="0"/>
              <a:t>As a side note: It is nice to see the developers listening to the users. A little while ago, I submitted my request to be able to disable all of the features in the bookmark tab, 2 conferences ago. It was done a few releases later. I encourage everyone to take the time, when working with this application to provide feedback. It will help you and all the people around us.</a:t>
            </a:r>
          </a:p>
          <a:p>
            <a:endParaRPr lang="en-US" sz="1300" dirty="0" smtClean="0"/>
          </a:p>
          <a:p>
            <a:r>
              <a:rPr lang="en-US" sz="1300" dirty="0" smtClean="0"/>
              <a:t>Thanks</a:t>
            </a:r>
          </a:p>
        </p:txBody>
      </p:sp>
      <p:sp>
        <p:nvSpPr>
          <p:cNvPr id="4" name="Slide Number Placeholder 3"/>
          <p:cNvSpPr>
            <a:spLocks noGrp="1"/>
          </p:cNvSpPr>
          <p:nvPr>
            <p:ph type="sldNum" sz="quarter" idx="10"/>
          </p:nvPr>
        </p:nvSpPr>
        <p:spPr/>
        <p:txBody>
          <a:bodyPr/>
          <a:lstStyle/>
          <a:p>
            <a:fld id="{D3638021-4BC9-4B53-B2F0-FB39760EC926}" type="slidenum">
              <a:rPr lang="en-CA" smtClean="0"/>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638021-4BC9-4B53-B2F0-FB39760EC926}" type="slidenum">
              <a:rPr lang="en-CA" smtClean="0"/>
              <a:pPr/>
              <a:t>15</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8"/>
          <p:cNvSpPr/>
          <p:nvPr userDrawn="1"/>
        </p:nvSpPr>
        <p:spPr>
          <a:xfrm>
            <a:off x="0" y="5867400"/>
            <a:ext cx="1371600" cy="990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 name="Title 1"/>
          <p:cNvSpPr>
            <a:spLocks noGrp="1"/>
          </p:cNvSpPr>
          <p:nvPr>
            <p:ph type="ctrTitle"/>
          </p:nvPr>
        </p:nvSpPr>
        <p:spPr>
          <a:xfrm>
            <a:off x="1219200" y="1905001"/>
            <a:ext cx="5486400" cy="1371600"/>
          </a:xfrm>
        </p:spPr>
        <p:txBody>
          <a:bodyPr/>
          <a:lstStyle>
            <a:lvl1pPr>
              <a:defRPr sz="2400" baseline="0"/>
            </a:lvl1pPr>
          </a:lstStyle>
          <a:p>
            <a:r>
              <a:rPr lang="en-US" smtClean="0"/>
              <a:t>Click to edit Master title style</a:t>
            </a:r>
            <a:endParaRPr lang="en-US" dirty="0"/>
          </a:p>
        </p:txBody>
      </p:sp>
      <p:sp>
        <p:nvSpPr>
          <p:cNvPr id="3" name="Subtitle 2"/>
          <p:cNvSpPr>
            <a:spLocks noGrp="1"/>
          </p:cNvSpPr>
          <p:nvPr>
            <p:ph type="subTitle" idx="1"/>
          </p:nvPr>
        </p:nvSpPr>
        <p:spPr>
          <a:xfrm>
            <a:off x="1371600" y="5867400"/>
            <a:ext cx="4648200" cy="609600"/>
          </a:xfrm>
        </p:spPr>
        <p:txBody>
          <a:bodyPr>
            <a:normAutofit/>
          </a:bodyPr>
          <a:lstStyle>
            <a:lvl1pPr marL="0" marR="0" indent="0" algn="l" defTabSz="457200" rtl="0" eaLnBrk="1" fontAlgn="auto" latinLnBrk="0" hangingPunct="1">
              <a:lnSpc>
                <a:spcPct val="100000"/>
              </a:lnSpc>
              <a:spcBef>
                <a:spcPct val="20000"/>
              </a:spcBef>
              <a:spcAft>
                <a:spcPts val="0"/>
              </a:spcAft>
              <a:buClr>
                <a:srgbClr val="E98300"/>
              </a:buClr>
              <a:buSzTx/>
              <a:buFont typeface="Wingdings" charset="2"/>
              <a:buNone/>
              <a:tabLst/>
              <a:defRPr sz="1400" b="1"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smtClean="0"/>
          </a:p>
        </p:txBody>
      </p:sp>
      <p:sp>
        <p:nvSpPr>
          <p:cNvPr id="5" name="Date Placeholder 3"/>
          <p:cNvSpPr>
            <a:spLocks noGrp="1"/>
          </p:cNvSpPr>
          <p:nvPr>
            <p:ph type="dt" sz="half" idx="10"/>
          </p:nvPr>
        </p:nvSpPr>
        <p:spPr>
          <a:xfrm>
            <a:off x="381000" y="6613525"/>
            <a:ext cx="2590800" cy="244475"/>
          </a:xfrm>
        </p:spPr>
        <p:txBody>
          <a:bodyPr/>
          <a:lstStyle>
            <a:lvl1pPr>
              <a:defRPr/>
            </a:lvl1pPr>
          </a:lstStyle>
          <a:p>
            <a:fld id="{DE1589D9-FAE7-4CCF-9D5D-2182922FC49D}" type="datetime1">
              <a:rPr lang="en-CA" smtClean="0"/>
              <a:pPr/>
              <a:t>17/03/2011</a:t>
            </a:fld>
            <a:endParaRPr lang="en-CA"/>
          </a:p>
        </p:txBody>
      </p:sp>
      <p:sp>
        <p:nvSpPr>
          <p:cNvPr id="6" name="Footer Placeholder 4"/>
          <p:cNvSpPr>
            <a:spLocks noGrp="1"/>
          </p:cNvSpPr>
          <p:nvPr>
            <p:ph type="ftr" sz="quarter" idx="11"/>
          </p:nvPr>
        </p:nvSpPr>
        <p:spPr>
          <a:xfrm>
            <a:off x="3124200" y="6613525"/>
            <a:ext cx="2895600" cy="244475"/>
          </a:xfr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6553200" y="6613525"/>
            <a:ext cx="2133600" cy="244475"/>
          </a:xfrm>
        </p:spPr>
        <p:txBody>
          <a:bodyPr/>
          <a:lstStyle>
            <a:lvl1pPr>
              <a:defRPr/>
            </a:lvl1pPr>
          </a:lstStyle>
          <a:p>
            <a:fld id="{BA5E224B-8509-4099-97CF-EF4485FD9192}" type="slidenum">
              <a:rPr lang="en-CA"/>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8" name="Title 1"/>
          <p:cNvSpPr>
            <a:spLocks noGrp="1"/>
          </p:cNvSpPr>
          <p:nvPr>
            <p:ph type="title"/>
          </p:nvPr>
        </p:nvSpPr>
        <p:spPr>
          <a:xfrm>
            <a:off x="457200" y="0"/>
            <a:ext cx="6019800" cy="1066800"/>
          </a:xfrm>
        </p:spPr>
        <p:txBody>
          <a:bodyPr/>
          <a:lstStyle>
            <a:lvl1pPr>
              <a:defRPr baseline="0"/>
            </a:lvl1pPr>
          </a:lstStyle>
          <a:p>
            <a:r>
              <a:rPr lang="en-US" smtClean="0"/>
              <a:t>Click to edit Master title style</a:t>
            </a:r>
            <a:endParaRPr lang="en-US" dirty="0"/>
          </a:p>
        </p:txBody>
      </p:sp>
      <p:sp>
        <p:nvSpPr>
          <p:cNvPr id="9" name="Content Placeholder 2"/>
          <p:cNvSpPr>
            <a:spLocks noGrp="1"/>
          </p:cNvSpPr>
          <p:nvPr>
            <p:ph idx="1"/>
          </p:nvPr>
        </p:nvSpPr>
        <p:spPr>
          <a:xfrm>
            <a:off x="457200" y="1600200"/>
            <a:ext cx="8229600" cy="4525963"/>
          </a:xfrm>
        </p:spPr>
        <p:txBody>
          <a:bodyPr/>
          <a:lstStyle>
            <a:lvl1pPr>
              <a:defRPr b="0" baseline="0"/>
            </a:lvl1pPr>
            <a:lvl2pPr>
              <a:defRPr baseline="0"/>
            </a:lvl2pPr>
            <a:lvl3pPr>
              <a:defRPr baseline="0"/>
            </a:lvl3pPr>
            <a:lvl4pPr>
              <a:defRPr baseline="0"/>
            </a:lvl4pPr>
            <a:lvl5pPr>
              <a:defRPr sz="1600" baseline="0"/>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3A24F2AE-32C2-441C-881C-6C063C70B181}" type="datetime1">
              <a:rPr lang="en-CA" smtClean="0"/>
              <a:pPr/>
              <a:t>17/03/2011</a:t>
            </a:fld>
            <a:endParaRPr lang="en-CA"/>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831D239-B59F-481E-95B1-9FBC5B6C39E2}" type="slidenum">
              <a:rPr lang="en-CA"/>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60198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Add Slide Title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add First level text</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4" name="Date Placeholder 3"/>
          <p:cNvSpPr>
            <a:spLocks noGrp="1"/>
          </p:cNvSpPr>
          <p:nvPr>
            <p:ph type="dt" sz="half" idx="2"/>
          </p:nvPr>
        </p:nvSpPr>
        <p:spPr>
          <a:xfrm>
            <a:off x="2057400" y="6477000"/>
            <a:ext cx="14478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Verdana" charset="0"/>
              </a:defRPr>
            </a:lvl1pPr>
          </a:lstStyle>
          <a:p>
            <a:fld id="{6FE24437-5C5E-4B97-A999-9361E94181A9}" type="datetime1">
              <a:rPr lang="en-CA" smtClean="0"/>
              <a:pPr/>
              <a:t>17/03/2011</a:t>
            </a:fld>
            <a:endParaRPr lang="en-CA"/>
          </a:p>
        </p:txBody>
      </p:sp>
      <p:sp>
        <p:nvSpPr>
          <p:cNvPr id="5" name="Footer Placeholder 4"/>
          <p:cNvSpPr>
            <a:spLocks noGrp="1"/>
          </p:cNvSpPr>
          <p:nvPr>
            <p:ph type="ftr" sz="quarter" idx="3"/>
          </p:nvPr>
        </p:nvSpPr>
        <p:spPr>
          <a:xfrm>
            <a:off x="3657600" y="6477000"/>
            <a:ext cx="2895600" cy="2444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Verdana" charset="0"/>
              </a:defRPr>
            </a:lvl1pPr>
          </a:lstStyle>
          <a:p>
            <a:fld id="{E2CEF080-A278-479F-9C6B-E11310AED008}" type="slidenum">
              <a:rPr lang="en-CA"/>
              <a:pPr/>
              <a:t>‹#›</a:t>
            </a:fld>
            <a:endParaRPr lang="en-CA"/>
          </a:p>
        </p:txBody>
      </p:sp>
    </p:spTree>
  </p:cSld>
  <p:clrMap bg1="lt1" tx1="dk1" bg2="lt2" tx2="dk2" accent1="accent1" accent2="accent2" accent3="accent3" accent4="accent4" accent5="accent5" accent6="accent6" hlink="hlink" folHlink="folHlink"/>
  <p:sldLayoutIdLst>
    <p:sldLayoutId id="2147483658" r:id="rId1"/>
    <p:sldLayoutId id="2147483657" r:id="rId2"/>
  </p:sldLayoutIdLst>
  <p:hf hdr="0" ftr="0" dt="0"/>
  <p:txStyles>
    <p:titleStyle>
      <a:lvl1pPr algn="l" defTabSz="457200" rtl="0" eaLnBrk="1" fontAlgn="base" hangingPunct="1">
        <a:spcBef>
          <a:spcPct val="0"/>
        </a:spcBef>
        <a:spcAft>
          <a:spcPct val="0"/>
        </a:spcAft>
        <a:defRPr sz="2600" b="1" kern="1200">
          <a:solidFill>
            <a:srgbClr val="FFFFFF"/>
          </a:solidFill>
          <a:latin typeface="Verdana"/>
          <a:ea typeface="ＭＳ Ｐゴシック" charset="-128"/>
          <a:cs typeface="Verdana"/>
        </a:defRPr>
      </a:lvl1pPr>
      <a:lvl2pPr algn="l" defTabSz="457200" rtl="0" eaLnBrk="1" fontAlgn="base" hangingPunct="1">
        <a:spcBef>
          <a:spcPct val="0"/>
        </a:spcBef>
        <a:spcAft>
          <a:spcPct val="0"/>
        </a:spcAft>
        <a:defRPr sz="2600" b="1">
          <a:solidFill>
            <a:srgbClr val="FFFFFF"/>
          </a:solidFill>
          <a:latin typeface="Verdana" pitchFamily="34" charset="0"/>
          <a:ea typeface="ＭＳ Ｐゴシック" charset="-128"/>
        </a:defRPr>
      </a:lvl2pPr>
      <a:lvl3pPr algn="l" defTabSz="457200" rtl="0" eaLnBrk="1" fontAlgn="base" hangingPunct="1">
        <a:spcBef>
          <a:spcPct val="0"/>
        </a:spcBef>
        <a:spcAft>
          <a:spcPct val="0"/>
        </a:spcAft>
        <a:defRPr sz="2600" b="1">
          <a:solidFill>
            <a:srgbClr val="FFFFFF"/>
          </a:solidFill>
          <a:latin typeface="Verdana" pitchFamily="34" charset="0"/>
          <a:ea typeface="ＭＳ Ｐゴシック" charset="-128"/>
        </a:defRPr>
      </a:lvl3pPr>
      <a:lvl4pPr algn="l" defTabSz="457200" rtl="0" eaLnBrk="1" fontAlgn="base" hangingPunct="1">
        <a:spcBef>
          <a:spcPct val="0"/>
        </a:spcBef>
        <a:spcAft>
          <a:spcPct val="0"/>
        </a:spcAft>
        <a:defRPr sz="2600" b="1">
          <a:solidFill>
            <a:srgbClr val="FFFFFF"/>
          </a:solidFill>
          <a:latin typeface="Verdana" pitchFamily="34" charset="0"/>
          <a:ea typeface="ＭＳ Ｐゴシック" charset="-128"/>
        </a:defRPr>
      </a:lvl4pPr>
      <a:lvl5pPr algn="l" defTabSz="457200" rtl="0" eaLnBrk="1" fontAlgn="base" hangingPunct="1">
        <a:spcBef>
          <a:spcPct val="0"/>
        </a:spcBef>
        <a:spcAft>
          <a:spcPct val="0"/>
        </a:spcAft>
        <a:defRPr sz="2600" b="1">
          <a:solidFill>
            <a:srgbClr val="FFFFFF"/>
          </a:solidFill>
          <a:latin typeface="Verdana" pitchFamily="34" charset="0"/>
          <a:ea typeface="ＭＳ Ｐゴシック" charset="-128"/>
        </a:defRPr>
      </a:lvl5pPr>
      <a:lvl6pPr marL="457200" algn="l" defTabSz="457200" rtl="0" eaLnBrk="1" fontAlgn="base" hangingPunct="1">
        <a:spcBef>
          <a:spcPct val="0"/>
        </a:spcBef>
        <a:spcAft>
          <a:spcPct val="0"/>
        </a:spcAft>
        <a:defRPr sz="2600" b="1">
          <a:solidFill>
            <a:srgbClr val="FFFFFF"/>
          </a:solidFill>
          <a:latin typeface="Verdana" pitchFamily="34" charset="0"/>
        </a:defRPr>
      </a:lvl6pPr>
      <a:lvl7pPr marL="914400" algn="l" defTabSz="457200" rtl="0" eaLnBrk="1" fontAlgn="base" hangingPunct="1">
        <a:spcBef>
          <a:spcPct val="0"/>
        </a:spcBef>
        <a:spcAft>
          <a:spcPct val="0"/>
        </a:spcAft>
        <a:defRPr sz="2600" b="1">
          <a:solidFill>
            <a:srgbClr val="FFFFFF"/>
          </a:solidFill>
          <a:latin typeface="Verdana" pitchFamily="34" charset="0"/>
        </a:defRPr>
      </a:lvl7pPr>
      <a:lvl8pPr marL="1371600" algn="l" defTabSz="457200" rtl="0" eaLnBrk="1" fontAlgn="base" hangingPunct="1">
        <a:spcBef>
          <a:spcPct val="0"/>
        </a:spcBef>
        <a:spcAft>
          <a:spcPct val="0"/>
        </a:spcAft>
        <a:defRPr sz="2600" b="1">
          <a:solidFill>
            <a:srgbClr val="FFFFFF"/>
          </a:solidFill>
          <a:latin typeface="Verdana" pitchFamily="34" charset="0"/>
        </a:defRPr>
      </a:lvl8pPr>
      <a:lvl9pPr marL="1828800" algn="l" defTabSz="457200" rtl="0" eaLnBrk="1" fontAlgn="base" hangingPunct="1">
        <a:spcBef>
          <a:spcPct val="0"/>
        </a:spcBef>
        <a:spcAft>
          <a:spcPct val="0"/>
        </a:spcAft>
        <a:defRPr sz="2600" b="1">
          <a:solidFill>
            <a:srgbClr val="FFFFFF"/>
          </a:solidFill>
          <a:latin typeface="Verdana" pitchFamily="34" charset="0"/>
        </a:defRPr>
      </a:lvl9pPr>
    </p:titleStyle>
    <p:bodyStyle>
      <a:lvl1pPr marL="342900" indent="-342900" algn="l" defTabSz="457200" rtl="0" eaLnBrk="1" fontAlgn="base" hangingPunct="1">
        <a:spcBef>
          <a:spcPct val="20000"/>
        </a:spcBef>
        <a:spcAft>
          <a:spcPct val="0"/>
        </a:spcAft>
        <a:buClr>
          <a:srgbClr val="E98300"/>
        </a:buClr>
        <a:buFont typeface="Wingdings" charset="2"/>
        <a:buChar char="§"/>
        <a:defRPr sz="2600" kern="1200">
          <a:solidFill>
            <a:schemeClr val="tx1"/>
          </a:solidFill>
          <a:latin typeface="Verdana"/>
          <a:ea typeface="ＭＳ Ｐゴシック" charset="-128"/>
          <a:cs typeface="Verdana"/>
        </a:defRPr>
      </a:lvl1pPr>
      <a:lvl2pPr marL="742950" indent="-285750" algn="l" defTabSz="457200" rtl="0" eaLnBrk="1" fontAlgn="base" hangingPunct="1">
        <a:spcBef>
          <a:spcPct val="20000"/>
        </a:spcBef>
        <a:spcAft>
          <a:spcPct val="0"/>
        </a:spcAft>
        <a:buClr>
          <a:srgbClr val="E98300"/>
        </a:buClr>
        <a:buFont typeface="Wingdings" charset="2"/>
        <a:buChar char="§"/>
        <a:defRPr sz="2400" kern="1200">
          <a:solidFill>
            <a:schemeClr val="tx1"/>
          </a:solidFill>
          <a:latin typeface="Verdana"/>
          <a:ea typeface="ＭＳ Ｐゴシック" charset="-128"/>
          <a:cs typeface="Verdana"/>
        </a:defRPr>
      </a:lvl2pPr>
      <a:lvl3pPr marL="1143000" indent="-228600" algn="l" defTabSz="457200" rtl="0" eaLnBrk="1" fontAlgn="base" hangingPunct="1">
        <a:spcBef>
          <a:spcPct val="20000"/>
        </a:spcBef>
        <a:spcAft>
          <a:spcPct val="0"/>
        </a:spcAft>
        <a:buClr>
          <a:srgbClr val="E98300"/>
        </a:buClr>
        <a:buFont typeface="Wingdings" charset="2"/>
        <a:buChar char="§"/>
        <a:defRPr sz="2000" kern="1200">
          <a:solidFill>
            <a:schemeClr val="tx1"/>
          </a:solidFill>
          <a:latin typeface="Verdana"/>
          <a:ea typeface="ＭＳ Ｐゴシック" charset="-128"/>
          <a:cs typeface="Verdana"/>
        </a:defRPr>
      </a:lvl3pPr>
      <a:lvl4pPr marL="1600200" indent="-228600" algn="l" defTabSz="457200" rtl="0" eaLnBrk="1" fontAlgn="base" hangingPunct="1">
        <a:spcBef>
          <a:spcPct val="20000"/>
        </a:spcBef>
        <a:spcAft>
          <a:spcPct val="0"/>
        </a:spcAft>
        <a:buClr>
          <a:srgbClr val="E98300"/>
        </a:buClr>
        <a:buFont typeface="Wingdings" charset="2"/>
        <a:buChar char="§"/>
        <a:defRPr kern="1200">
          <a:solidFill>
            <a:schemeClr val="tx1"/>
          </a:solidFill>
          <a:latin typeface="Verdana"/>
          <a:ea typeface="ＭＳ Ｐゴシック" charset="-128"/>
          <a:cs typeface="Verdana"/>
        </a:defRPr>
      </a:lvl4pPr>
      <a:lvl5pPr marL="2057400" indent="-228600" algn="l" defTabSz="457200" rtl="0" eaLnBrk="1" fontAlgn="base" hangingPunct="1">
        <a:spcBef>
          <a:spcPct val="20000"/>
        </a:spcBef>
        <a:spcAft>
          <a:spcPct val="0"/>
        </a:spcAft>
        <a:buClr>
          <a:srgbClr val="E98300"/>
        </a:buClr>
        <a:buFont typeface="Wingdings" charset="2"/>
        <a:buChar char="§"/>
        <a:defRPr sz="1400" kern="1200">
          <a:solidFill>
            <a:schemeClr val="tx1"/>
          </a:solidFill>
          <a:latin typeface="Verdana"/>
          <a:ea typeface="ＭＳ Ｐゴシック" charset="-128"/>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pwiles@stars.ca"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5"/>
          <p:cNvSpPr>
            <a:spLocks noGrp="1"/>
          </p:cNvSpPr>
          <p:nvPr>
            <p:ph type="ctrTitle"/>
          </p:nvPr>
        </p:nvSpPr>
        <p:spPr>
          <a:xfrm>
            <a:off x="571472" y="1905000"/>
            <a:ext cx="6134128" cy="1371600"/>
          </a:xfrm>
        </p:spPr>
        <p:txBody>
          <a:bodyPr/>
          <a:lstStyle/>
          <a:p>
            <a:pPr algn="ctr"/>
            <a:r>
              <a:rPr lang="en-US" dirty="0" smtClean="0"/>
              <a:t>Reliability and Power of FME: STARS Air Ambulance Saves Lives</a:t>
            </a:r>
            <a:endParaRPr lang="en-CA" dirty="0" smtClean="0">
              <a:latin typeface="Verdana" charset="0"/>
            </a:endParaRPr>
          </a:p>
        </p:txBody>
      </p:sp>
      <p:sp>
        <p:nvSpPr>
          <p:cNvPr id="6147" name="Subtitle 2"/>
          <p:cNvSpPr>
            <a:spLocks noGrp="1"/>
          </p:cNvSpPr>
          <p:nvPr>
            <p:ph type="subTitle" idx="1"/>
          </p:nvPr>
        </p:nvSpPr>
        <p:spPr>
          <a:solidFill>
            <a:srgbClr val="FFFFFF"/>
          </a:solidFill>
        </p:spPr>
        <p:txBody>
          <a:bodyPr/>
          <a:lstStyle/>
          <a:p>
            <a:pPr fontAlgn="base">
              <a:spcAft>
                <a:spcPct val="0"/>
              </a:spcAft>
            </a:pPr>
            <a:r>
              <a:rPr lang="en-CA" dirty="0" smtClean="0">
                <a:latin typeface="Verdana" charset="0"/>
              </a:rPr>
              <a:t>Paul Wiles</a:t>
            </a:r>
          </a:p>
          <a:p>
            <a:pPr fontAlgn="base">
              <a:spcAft>
                <a:spcPct val="0"/>
              </a:spcAft>
            </a:pPr>
            <a:r>
              <a:rPr lang="en-CA" b="0" dirty="0" smtClean="0">
                <a:latin typeface="Verdana" charset="0"/>
              </a:rPr>
              <a:t>Technology Specialist</a:t>
            </a:r>
          </a:p>
        </p:txBody>
      </p:sp>
      <p:pic>
        <p:nvPicPr>
          <p:cNvPr id="6148" name="Picture 5" descr="RUM-with-faces.png"/>
          <p:cNvPicPr>
            <a:picLocks noChangeAspect="1"/>
          </p:cNvPicPr>
          <p:nvPr/>
        </p:nvPicPr>
        <p:blipFill>
          <a:blip r:embed="rId3"/>
          <a:srcRect/>
          <a:stretch>
            <a:fillRect/>
          </a:stretch>
        </p:blipFill>
        <p:spPr bwMode="auto">
          <a:xfrm>
            <a:off x="7010400" y="1066800"/>
            <a:ext cx="2057400" cy="2092325"/>
          </a:xfrm>
          <a:prstGeom prst="rect">
            <a:avLst/>
          </a:prstGeom>
          <a:noFill/>
          <a:ln w="9525">
            <a:noFill/>
            <a:miter lim="800000"/>
            <a:headEnd/>
            <a:tailEnd/>
          </a:ln>
        </p:spPr>
      </p:pic>
      <p:pic>
        <p:nvPicPr>
          <p:cNvPr id="6149" name="Picture 2"/>
          <p:cNvPicPr>
            <a:picLocks noChangeAspect="1" noChangeArrowheads="1"/>
          </p:cNvPicPr>
          <p:nvPr/>
        </p:nvPicPr>
        <p:blipFill>
          <a:blip r:embed="rId4"/>
          <a:srcRect/>
          <a:stretch>
            <a:fillRect/>
          </a:stretch>
        </p:blipFill>
        <p:spPr bwMode="auto">
          <a:xfrm>
            <a:off x="7161213" y="5867400"/>
            <a:ext cx="1676400" cy="685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A5E224B-8509-4099-97CF-EF4485FD9192}" type="slidenum">
              <a:rPr lang="en-CA" smtClean="0"/>
              <a:pPr/>
              <a:t>1</a:t>
            </a:fld>
            <a:endParaRPr lang="en-C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p:txBody>
          <a:bodyPr/>
          <a:lstStyle/>
          <a:p>
            <a:pPr eaLnBrk="1" hangingPunct="1"/>
            <a:r>
              <a:rPr lang="en-CA" dirty="0" smtClean="0">
                <a:latin typeface="Verdana" charset="0"/>
              </a:rPr>
              <a:t>About STARS</a:t>
            </a:r>
          </a:p>
        </p:txBody>
      </p:sp>
      <p:pic>
        <p:nvPicPr>
          <p:cNvPr id="2050" name="Picture 2" descr="STARS red wordmark"/>
          <p:cNvPicPr>
            <a:picLocks noChangeAspect="1" noChangeArrowheads="1"/>
          </p:cNvPicPr>
          <p:nvPr/>
        </p:nvPicPr>
        <p:blipFill>
          <a:blip r:embed="rId3"/>
          <a:srcRect/>
          <a:stretch>
            <a:fillRect/>
          </a:stretch>
        </p:blipFill>
        <p:spPr bwMode="auto">
          <a:xfrm>
            <a:off x="457200" y="6272235"/>
            <a:ext cx="1463675" cy="300037"/>
          </a:xfrm>
          <a:prstGeom prst="rect">
            <a:avLst/>
          </a:prstGeom>
          <a:noFill/>
        </p:spPr>
      </p:pic>
      <p:pic>
        <p:nvPicPr>
          <p:cNvPr id="4098" name="Picture 2"/>
          <p:cNvPicPr>
            <a:picLocks noGrp="1" noChangeArrowheads="1"/>
          </p:cNvPicPr>
          <p:nvPr>
            <p:ph idx="1"/>
          </p:nvPr>
        </p:nvPicPr>
        <p:blipFill>
          <a:blip r:embed="rId4"/>
          <a:srcRect/>
          <a:stretch>
            <a:fillRect/>
          </a:stretch>
        </p:blipFill>
        <p:spPr bwMode="auto">
          <a:xfrm>
            <a:off x="457200" y="1888077"/>
            <a:ext cx="8229600" cy="3950208"/>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4831D239-B59F-481E-95B1-9FBC5B6C39E2}" type="slidenum">
              <a:rPr lang="en-CA" smtClean="0"/>
              <a:pPr/>
              <a:t>2</a:t>
            </a:fld>
            <a:endParaRPr lang="en-C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p:txBody>
          <a:bodyPr/>
          <a:lstStyle/>
          <a:p>
            <a:pPr eaLnBrk="1" hangingPunct="1"/>
            <a:r>
              <a:rPr lang="en-CA" dirty="0" smtClean="0">
                <a:latin typeface="Verdana" charset="0"/>
              </a:rPr>
              <a:t>About STARS Con’t</a:t>
            </a:r>
          </a:p>
        </p:txBody>
      </p:sp>
      <p:sp>
        <p:nvSpPr>
          <p:cNvPr id="9219" name="Content Placeholder 5"/>
          <p:cNvSpPr>
            <a:spLocks noGrp="1"/>
          </p:cNvSpPr>
          <p:nvPr>
            <p:ph idx="1"/>
          </p:nvPr>
        </p:nvSpPr>
        <p:spPr/>
        <p:txBody>
          <a:bodyPr/>
          <a:lstStyle/>
          <a:p>
            <a:endParaRPr lang="en-CA" dirty="0" smtClean="0">
              <a:latin typeface="Verdana" charset="0"/>
            </a:endParaRPr>
          </a:p>
          <a:p>
            <a:pPr eaLnBrk="1" hangingPunct="1"/>
            <a:r>
              <a:rPr lang="en-CA" dirty="0" smtClean="0">
                <a:latin typeface="Verdana" charset="0"/>
              </a:rPr>
              <a:t>3 types of GIS platforms</a:t>
            </a:r>
          </a:p>
          <a:p>
            <a:pPr eaLnBrk="1" hangingPunct="1"/>
            <a:endParaRPr lang="en-CA" dirty="0" smtClean="0">
              <a:latin typeface="Verdana" charset="0"/>
            </a:endParaRPr>
          </a:p>
          <a:p>
            <a:pPr lvl="1"/>
            <a:r>
              <a:rPr lang="en-CA" dirty="0" smtClean="0">
                <a:latin typeface="Verdana" charset="0"/>
              </a:rPr>
              <a:t>ArcGIS</a:t>
            </a:r>
          </a:p>
          <a:p>
            <a:pPr lvl="1"/>
            <a:endParaRPr lang="en-CA" dirty="0" smtClean="0">
              <a:latin typeface="Verdana" charset="0"/>
            </a:endParaRPr>
          </a:p>
          <a:p>
            <a:pPr lvl="1"/>
            <a:r>
              <a:rPr lang="en-CA" dirty="0" smtClean="0">
                <a:latin typeface="Verdana" charset="0"/>
              </a:rPr>
              <a:t>Map Objects (Positron CAD)</a:t>
            </a:r>
          </a:p>
          <a:p>
            <a:pPr lvl="1"/>
            <a:endParaRPr lang="en-CA" dirty="0" smtClean="0">
              <a:latin typeface="Verdana" charset="0"/>
            </a:endParaRPr>
          </a:p>
          <a:p>
            <a:pPr lvl="1"/>
            <a:r>
              <a:rPr lang="en-CA" dirty="0" smtClean="0">
                <a:latin typeface="Verdana" charset="0"/>
              </a:rPr>
              <a:t>Google</a:t>
            </a:r>
          </a:p>
        </p:txBody>
      </p:sp>
      <p:pic>
        <p:nvPicPr>
          <p:cNvPr id="2050" name="Picture 2" descr="STARS red wordmark"/>
          <p:cNvPicPr>
            <a:picLocks noChangeAspect="1" noChangeArrowheads="1"/>
          </p:cNvPicPr>
          <p:nvPr/>
        </p:nvPicPr>
        <p:blipFill>
          <a:blip r:embed="rId3"/>
          <a:srcRect/>
          <a:stretch>
            <a:fillRect/>
          </a:stretch>
        </p:blipFill>
        <p:spPr bwMode="auto">
          <a:xfrm>
            <a:off x="457200" y="6272235"/>
            <a:ext cx="1463675" cy="300037"/>
          </a:xfrm>
          <a:prstGeom prst="rect">
            <a:avLst/>
          </a:prstGeom>
          <a:noFill/>
        </p:spPr>
      </p:pic>
      <p:sp>
        <p:nvSpPr>
          <p:cNvPr id="5" name="Slide Number Placeholder 4"/>
          <p:cNvSpPr>
            <a:spLocks noGrp="1"/>
          </p:cNvSpPr>
          <p:nvPr>
            <p:ph type="sldNum" sz="quarter" idx="12"/>
          </p:nvPr>
        </p:nvSpPr>
        <p:spPr/>
        <p:txBody>
          <a:bodyPr/>
          <a:lstStyle/>
          <a:p>
            <a:fld id="{4831D239-B59F-481E-95B1-9FBC5B6C39E2}" type="slidenum">
              <a:rPr lang="en-CA" smtClean="0"/>
              <a:pPr/>
              <a:t>3</a:t>
            </a:fld>
            <a:endParaRPr lang="en-C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p:txBody>
          <a:bodyPr/>
          <a:lstStyle/>
          <a:p>
            <a:pPr eaLnBrk="1" hangingPunct="1"/>
            <a:r>
              <a:rPr lang="en-CA" dirty="0" smtClean="0">
                <a:latin typeface="Verdana" charset="0"/>
              </a:rPr>
              <a:t>FME role at STARS</a:t>
            </a:r>
          </a:p>
        </p:txBody>
      </p:sp>
      <p:sp>
        <p:nvSpPr>
          <p:cNvPr id="9219" name="Content Placeholder 5"/>
          <p:cNvSpPr>
            <a:spLocks noGrp="1"/>
          </p:cNvSpPr>
          <p:nvPr>
            <p:ph idx="1"/>
          </p:nvPr>
        </p:nvSpPr>
        <p:spPr/>
        <p:txBody>
          <a:bodyPr/>
          <a:lstStyle/>
          <a:p>
            <a:pPr eaLnBrk="1" hangingPunct="1"/>
            <a:r>
              <a:rPr lang="en-CA" dirty="0" smtClean="0">
                <a:latin typeface="Verdana" charset="0"/>
              </a:rPr>
              <a:t>Convert XLS to Shape</a:t>
            </a:r>
          </a:p>
          <a:p>
            <a:pPr eaLnBrk="1" hangingPunct="1"/>
            <a:endParaRPr lang="en-CA" dirty="0" smtClean="0">
              <a:latin typeface="Verdana" charset="0"/>
            </a:endParaRPr>
          </a:p>
          <a:p>
            <a:pPr eaLnBrk="1" hangingPunct="1"/>
            <a:r>
              <a:rPr lang="en-CA" dirty="0" smtClean="0">
                <a:latin typeface="Verdana" charset="0"/>
              </a:rPr>
              <a:t>Clip large datasets</a:t>
            </a:r>
          </a:p>
          <a:p>
            <a:pPr eaLnBrk="1" hangingPunct="1"/>
            <a:endParaRPr lang="en-CA" dirty="0" smtClean="0">
              <a:latin typeface="Verdana" charset="0"/>
            </a:endParaRPr>
          </a:p>
          <a:p>
            <a:pPr eaLnBrk="1" hangingPunct="1"/>
            <a:r>
              <a:rPr lang="en-CA" dirty="0" smtClean="0">
                <a:latin typeface="Verdana" charset="0"/>
              </a:rPr>
              <a:t>Point connector transformer</a:t>
            </a:r>
          </a:p>
        </p:txBody>
      </p:sp>
      <p:pic>
        <p:nvPicPr>
          <p:cNvPr id="2050" name="Picture 2" descr="STARS red wordmark"/>
          <p:cNvPicPr>
            <a:picLocks noChangeAspect="1" noChangeArrowheads="1"/>
          </p:cNvPicPr>
          <p:nvPr/>
        </p:nvPicPr>
        <p:blipFill>
          <a:blip r:embed="rId3"/>
          <a:srcRect/>
          <a:stretch>
            <a:fillRect/>
          </a:stretch>
        </p:blipFill>
        <p:spPr bwMode="auto">
          <a:xfrm>
            <a:off x="457200" y="6272235"/>
            <a:ext cx="1463675" cy="300037"/>
          </a:xfrm>
          <a:prstGeom prst="rect">
            <a:avLst/>
          </a:prstGeom>
          <a:noFill/>
        </p:spPr>
      </p:pic>
      <p:sp>
        <p:nvSpPr>
          <p:cNvPr id="5" name="Slide Number Placeholder 4"/>
          <p:cNvSpPr>
            <a:spLocks noGrp="1"/>
          </p:cNvSpPr>
          <p:nvPr>
            <p:ph type="sldNum" sz="quarter" idx="12"/>
          </p:nvPr>
        </p:nvSpPr>
        <p:spPr/>
        <p:txBody>
          <a:bodyPr/>
          <a:lstStyle/>
          <a:p>
            <a:fld id="{4831D239-B59F-481E-95B1-9FBC5B6C39E2}" type="slidenum">
              <a:rPr lang="en-CA" smtClean="0"/>
              <a:pPr/>
              <a:t>4</a:t>
            </a:fld>
            <a:endParaRPr lang="en-C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p:txBody>
          <a:bodyPr/>
          <a:lstStyle/>
          <a:p>
            <a:pPr eaLnBrk="1" hangingPunct="1"/>
            <a:r>
              <a:rPr lang="en-CA" dirty="0" smtClean="0">
                <a:latin typeface="Verdana" charset="0"/>
              </a:rPr>
              <a:t>CCMP Custom Translations</a:t>
            </a:r>
          </a:p>
        </p:txBody>
      </p:sp>
      <p:pic>
        <p:nvPicPr>
          <p:cNvPr id="2050" name="Picture 2" descr="STARS red wordmark"/>
          <p:cNvPicPr>
            <a:picLocks noChangeAspect="1" noChangeArrowheads="1"/>
          </p:cNvPicPr>
          <p:nvPr/>
        </p:nvPicPr>
        <p:blipFill>
          <a:blip r:embed="rId3"/>
          <a:srcRect/>
          <a:stretch>
            <a:fillRect/>
          </a:stretch>
        </p:blipFill>
        <p:spPr bwMode="auto">
          <a:xfrm>
            <a:off x="457200" y="6272235"/>
            <a:ext cx="1463675" cy="300037"/>
          </a:xfrm>
          <a:prstGeom prst="rect">
            <a:avLst/>
          </a:prstGeom>
          <a:noFill/>
        </p:spPr>
      </p:pic>
      <p:pic>
        <p:nvPicPr>
          <p:cNvPr id="1027" name="Picture 3"/>
          <p:cNvPicPr>
            <a:picLocks noGrp="1" noChangeAspect="1" noChangeArrowheads="1"/>
          </p:cNvPicPr>
          <p:nvPr>
            <p:ph idx="1"/>
          </p:nvPr>
        </p:nvPicPr>
        <p:blipFill>
          <a:blip r:embed="rId4"/>
          <a:srcRect/>
          <a:stretch>
            <a:fillRect/>
          </a:stretch>
        </p:blipFill>
        <p:spPr bwMode="auto">
          <a:xfrm>
            <a:off x="1428728" y="1285860"/>
            <a:ext cx="5626951" cy="495794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4831D239-B59F-481E-95B1-9FBC5B6C39E2}" type="slidenum">
              <a:rPr lang="en-CA" smtClean="0"/>
              <a:pPr/>
              <a:t>5</a:t>
            </a:fld>
            <a:endParaRPr lang="en-C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p:txBody>
          <a:bodyPr/>
          <a:lstStyle/>
          <a:p>
            <a:pPr eaLnBrk="1" hangingPunct="1"/>
            <a:r>
              <a:rPr lang="en-CA" dirty="0" smtClean="0">
                <a:latin typeface="Verdana" charset="0"/>
              </a:rPr>
              <a:t>NVG Routes</a:t>
            </a:r>
          </a:p>
        </p:txBody>
      </p:sp>
      <p:pic>
        <p:nvPicPr>
          <p:cNvPr id="2050" name="Picture 2" descr="STARS red wordmark"/>
          <p:cNvPicPr>
            <a:picLocks noChangeAspect="1" noChangeArrowheads="1"/>
          </p:cNvPicPr>
          <p:nvPr/>
        </p:nvPicPr>
        <p:blipFill>
          <a:blip r:embed="rId3"/>
          <a:srcRect/>
          <a:stretch>
            <a:fillRect/>
          </a:stretch>
        </p:blipFill>
        <p:spPr bwMode="auto">
          <a:xfrm>
            <a:off x="457200" y="6272235"/>
            <a:ext cx="1463675" cy="300037"/>
          </a:xfrm>
          <a:prstGeom prst="rect">
            <a:avLst/>
          </a:prstGeom>
          <a:noFill/>
        </p:spPr>
      </p:pic>
      <p:pic>
        <p:nvPicPr>
          <p:cNvPr id="6146" name="Picture 2"/>
          <p:cNvPicPr>
            <a:picLocks noGrp="1" noChangeArrowheads="1"/>
          </p:cNvPicPr>
          <p:nvPr>
            <p:ph idx="1"/>
          </p:nvPr>
        </p:nvPicPr>
        <p:blipFill>
          <a:blip r:embed="rId4"/>
          <a:stretch>
            <a:fillRect/>
          </a:stretch>
        </p:blipFill>
        <p:spPr bwMode="auto">
          <a:xfrm>
            <a:off x="1179724" y="1601664"/>
            <a:ext cx="6784551" cy="4523034"/>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4831D239-B59F-481E-95B1-9FBC5B6C39E2}" type="slidenum">
              <a:rPr lang="en-CA" smtClean="0"/>
              <a:pPr/>
              <a:t>6</a:t>
            </a:fld>
            <a:endParaRPr lang="en-C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p:txBody>
          <a:bodyPr/>
          <a:lstStyle/>
          <a:p>
            <a:pPr eaLnBrk="1" hangingPunct="1"/>
            <a:r>
              <a:rPr lang="en-CA" dirty="0" smtClean="0">
                <a:latin typeface="Verdana" charset="0"/>
              </a:rPr>
              <a:t>NVG Route Creations</a:t>
            </a:r>
          </a:p>
        </p:txBody>
      </p:sp>
      <p:pic>
        <p:nvPicPr>
          <p:cNvPr id="2050" name="Picture 2" descr="STARS red wordmark"/>
          <p:cNvPicPr>
            <a:picLocks noChangeAspect="1" noChangeArrowheads="1"/>
          </p:cNvPicPr>
          <p:nvPr/>
        </p:nvPicPr>
        <p:blipFill>
          <a:blip r:embed="rId3"/>
          <a:srcRect/>
          <a:stretch>
            <a:fillRect/>
          </a:stretch>
        </p:blipFill>
        <p:spPr bwMode="auto">
          <a:xfrm>
            <a:off x="457200" y="6272235"/>
            <a:ext cx="1463675" cy="300037"/>
          </a:xfrm>
          <a:prstGeom prst="rect">
            <a:avLst/>
          </a:prstGeom>
          <a:noFill/>
        </p:spPr>
      </p:pic>
      <p:pic>
        <p:nvPicPr>
          <p:cNvPr id="2" name="Picture 2"/>
          <p:cNvPicPr>
            <a:picLocks noGrp="1" noChangeAspect="1" noChangeArrowheads="1"/>
          </p:cNvPicPr>
          <p:nvPr>
            <p:ph idx="1"/>
          </p:nvPr>
        </p:nvPicPr>
        <p:blipFill>
          <a:blip r:embed="rId4"/>
          <a:srcRect/>
          <a:stretch>
            <a:fillRect/>
          </a:stretch>
        </p:blipFill>
        <p:spPr bwMode="auto">
          <a:xfrm>
            <a:off x="457200" y="2219536"/>
            <a:ext cx="8229600" cy="328729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4831D239-B59F-481E-95B1-9FBC5B6C39E2}" type="slidenum">
              <a:rPr lang="en-CA" smtClean="0"/>
              <a:pPr/>
              <a:t>7</a:t>
            </a:fld>
            <a:endParaRPr lang="en-C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Concatenator</a:t>
            </a:r>
            <a:r>
              <a:rPr lang="en-US" dirty="0" smtClean="0"/>
              <a:t>	</a:t>
            </a:r>
            <a:r>
              <a:rPr lang="en-US" dirty="0" smtClean="0">
                <a:sym typeface="Wingdings"/>
              </a:rPr>
              <a:t></a:t>
            </a:r>
            <a:endParaRPr lang="en-US" dirty="0"/>
          </a:p>
        </p:txBody>
      </p:sp>
      <p:pic>
        <p:nvPicPr>
          <p:cNvPr id="5" name="Picture 2" descr="STARS red wordmark"/>
          <p:cNvPicPr>
            <a:picLocks noChangeAspect="1" noChangeArrowheads="1"/>
          </p:cNvPicPr>
          <p:nvPr/>
        </p:nvPicPr>
        <p:blipFill>
          <a:blip r:embed="rId3"/>
          <a:srcRect/>
          <a:stretch>
            <a:fillRect/>
          </a:stretch>
        </p:blipFill>
        <p:spPr bwMode="auto">
          <a:xfrm>
            <a:off x="457200" y="6272235"/>
            <a:ext cx="1463675" cy="300037"/>
          </a:xfrm>
          <a:prstGeom prst="rect">
            <a:avLst/>
          </a:prstGeom>
          <a:noFill/>
        </p:spPr>
      </p:pic>
      <p:pic>
        <p:nvPicPr>
          <p:cNvPr id="3074" name="Picture 2"/>
          <p:cNvPicPr>
            <a:picLocks noGrp="1" noChangeAspect="1" noChangeArrowheads="1"/>
          </p:cNvPicPr>
          <p:nvPr>
            <p:ph idx="1"/>
          </p:nvPr>
        </p:nvPicPr>
        <p:blipFill>
          <a:blip r:embed="rId4"/>
          <a:srcRect/>
          <a:stretch>
            <a:fillRect/>
          </a:stretch>
        </p:blipFill>
        <p:spPr bwMode="auto">
          <a:xfrm>
            <a:off x="1355435" y="1600200"/>
            <a:ext cx="6433130" cy="4525963"/>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4831D239-B59F-481E-95B1-9FBC5B6C39E2}" type="slidenum">
              <a:rPr lang="en-CA" smtClean="0"/>
              <a:pPr/>
              <a:t>8</a:t>
            </a:fld>
            <a:endParaRPr lang="en-C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Layers</a:t>
            </a:r>
            <a:endParaRPr lang="en-US" dirty="0"/>
          </a:p>
        </p:txBody>
      </p:sp>
      <p:pic>
        <p:nvPicPr>
          <p:cNvPr id="9218" name="Picture 2"/>
          <p:cNvPicPr>
            <a:picLocks noGrp="1" noChangeAspect="1" noChangeArrowheads="1"/>
          </p:cNvPicPr>
          <p:nvPr>
            <p:ph idx="1"/>
          </p:nvPr>
        </p:nvPicPr>
        <p:blipFill>
          <a:blip r:embed="rId3"/>
          <a:srcRect/>
          <a:stretch>
            <a:fillRect/>
          </a:stretch>
        </p:blipFill>
        <p:spPr bwMode="auto">
          <a:xfrm>
            <a:off x="2264316" y="1285860"/>
            <a:ext cx="4522261" cy="5050659"/>
          </a:xfrm>
          <a:prstGeom prst="rect">
            <a:avLst/>
          </a:prstGeom>
          <a:noFill/>
          <a:ln w="9525">
            <a:noFill/>
            <a:miter lim="800000"/>
            <a:headEnd/>
            <a:tailEnd/>
          </a:ln>
        </p:spPr>
      </p:pic>
      <p:pic>
        <p:nvPicPr>
          <p:cNvPr id="5" name="Picture 2" descr="STARS red wordmark"/>
          <p:cNvPicPr>
            <a:picLocks noChangeAspect="1" noChangeArrowheads="1"/>
          </p:cNvPicPr>
          <p:nvPr/>
        </p:nvPicPr>
        <p:blipFill>
          <a:blip r:embed="rId4"/>
          <a:srcRect/>
          <a:stretch>
            <a:fillRect/>
          </a:stretch>
        </p:blipFill>
        <p:spPr bwMode="auto">
          <a:xfrm>
            <a:off x="457200" y="6272235"/>
            <a:ext cx="1463675" cy="300037"/>
          </a:xfrm>
          <a:prstGeom prst="rect">
            <a:avLst/>
          </a:prstGeom>
          <a:noFill/>
        </p:spPr>
      </p:pic>
      <p:sp>
        <p:nvSpPr>
          <p:cNvPr id="6" name="Slide Number Placeholder 5"/>
          <p:cNvSpPr>
            <a:spLocks noGrp="1"/>
          </p:cNvSpPr>
          <p:nvPr>
            <p:ph type="sldNum" sz="quarter" idx="12"/>
          </p:nvPr>
        </p:nvSpPr>
        <p:spPr/>
        <p:txBody>
          <a:bodyPr/>
          <a:lstStyle/>
          <a:p>
            <a:fld id="{4831D239-B59F-481E-95B1-9FBC5B6C39E2}" type="slidenum">
              <a:rPr lang="en-CA" smtClean="0"/>
              <a:pPr/>
              <a:t>9</a:t>
            </a:fld>
            <a:endParaRPr lang="en-C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a:t>
            </a:r>
            <a:r>
              <a:rPr lang="en-US" dirty="0" err="1" smtClean="0"/>
              <a:t>Con’t</a:t>
            </a:r>
            <a:endParaRPr lang="en-US" dirty="0"/>
          </a:p>
        </p:txBody>
      </p:sp>
      <p:pic>
        <p:nvPicPr>
          <p:cNvPr id="10242" name="Picture 2"/>
          <p:cNvPicPr>
            <a:picLocks noGrp="1" noChangeAspect="1" noChangeArrowheads="1"/>
          </p:cNvPicPr>
          <p:nvPr>
            <p:ph idx="1"/>
          </p:nvPr>
        </p:nvPicPr>
        <p:blipFill>
          <a:blip r:embed="rId3"/>
          <a:srcRect/>
          <a:stretch>
            <a:fillRect/>
          </a:stretch>
        </p:blipFill>
        <p:spPr bwMode="auto">
          <a:xfrm>
            <a:off x="1753995" y="1600200"/>
            <a:ext cx="5636010" cy="4525963"/>
          </a:xfrm>
          <a:prstGeom prst="rect">
            <a:avLst/>
          </a:prstGeom>
          <a:noFill/>
        </p:spPr>
      </p:pic>
      <p:pic>
        <p:nvPicPr>
          <p:cNvPr id="5" name="Picture 2" descr="STARS red wordmark"/>
          <p:cNvPicPr>
            <a:picLocks noChangeAspect="1" noChangeArrowheads="1"/>
          </p:cNvPicPr>
          <p:nvPr/>
        </p:nvPicPr>
        <p:blipFill>
          <a:blip r:embed="rId4"/>
          <a:srcRect/>
          <a:stretch>
            <a:fillRect/>
          </a:stretch>
        </p:blipFill>
        <p:spPr bwMode="auto">
          <a:xfrm>
            <a:off x="457200" y="6272235"/>
            <a:ext cx="1463675" cy="300037"/>
          </a:xfrm>
          <a:prstGeom prst="rect">
            <a:avLst/>
          </a:prstGeom>
          <a:noFill/>
        </p:spPr>
      </p:pic>
      <p:sp>
        <p:nvSpPr>
          <p:cNvPr id="6" name="Slide Number Placeholder 5"/>
          <p:cNvSpPr>
            <a:spLocks noGrp="1"/>
          </p:cNvSpPr>
          <p:nvPr>
            <p:ph type="sldNum" sz="quarter" idx="12"/>
          </p:nvPr>
        </p:nvSpPr>
        <p:spPr/>
        <p:txBody>
          <a:bodyPr/>
          <a:lstStyle/>
          <a:p>
            <a:fld id="{4831D239-B59F-481E-95B1-9FBC5B6C39E2}" type="slidenum">
              <a:rPr lang="en-CA" smtClean="0"/>
              <a:pPr/>
              <a:t>10</a:t>
            </a:fld>
            <a:endParaRPr lang="en-C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STARS Emergency Link Center</a:t>
            </a:r>
            <a:endParaRPr lang="en-US" dirty="0"/>
          </a:p>
        </p:txBody>
      </p:sp>
      <p:pic>
        <p:nvPicPr>
          <p:cNvPr id="11266" name="Picture 2"/>
          <p:cNvPicPr>
            <a:picLocks noGrp="1" noChangeArrowheads="1"/>
          </p:cNvPicPr>
          <p:nvPr>
            <p:ph idx="1"/>
          </p:nvPr>
        </p:nvPicPr>
        <p:blipFill>
          <a:blip r:embed="rId3"/>
          <a:srcRect/>
          <a:stretch>
            <a:fillRect/>
          </a:stretch>
        </p:blipFill>
        <p:spPr bwMode="auto">
          <a:xfrm>
            <a:off x="1337142" y="1600200"/>
            <a:ext cx="6469715" cy="4525963"/>
          </a:xfrm>
          <a:prstGeom prst="rect">
            <a:avLst/>
          </a:prstGeom>
          <a:noFill/>
          <a:ln w="9525">
            <a:noFill/>
            <a:miter lim="800000"/>
            <a:headEnd/>
            <a:tailEnd/>
          </a:ln>
          <a:effectLst>
            <a:outerShdw dist="139699" dir="2700000" algn="ctr" rotWithShape="0">
              <a:schemeClr val="bg2">
                <a:alpha val="75000"/>
              </a:schemeClr>
            </a:outerShdw>
          </a:effectLst>
        </p:spPr>
      </p:pic>
      <p:pic>
        <p:nvPicPr>
          <p:cNvPr id="5" name="Picture 2" descr="STARS red wordmark"/>
          <p:cNvPicPr>
            <a:picLocks noChangeAspect="1" noChangeArrowheads="1"/>
          </p:cNvPicPr>
          <p:nvPr/>
        </p:nvPicPr>
        <p:blipFill>
          <a:blip r:embed="rId4"/>
          <a:srcRect/>
          <a:stretch>
            <a:fillRect/>
          </a:stretch>
        </p:blipFill>
        <p:spPr bwMode="auto">
          <a:xfrm>
            <a:off x="457200" y="6272235"/>
            <a:ext cx="1463675" cy="300037"/>
          </a:xfrm>
          <a:prstGeom prst="rect">
            <a:avLst/>
          </a:prstGeom>
          <a:noFill/>
        </p:spPr>
      </p:pic>
      <p:sp>
        <p:nvSpPr>
          <p:cNvPr id="6" name="Slide Number Placeholder 5"/>
          <p:cNvSpPr>
            <a:spLocks noGrp="1"/>
          </p:cNvSpPr>
          <p:nvPr>
            <p:ph type="sldNum" sz="quarter" idx="12"/>
          </p:nvPr>
        </p:nvSpPr>
        <p:spPr/>
        <p:txBody>
          <a:bodyPr/>
          <a:lstStyle/>
          <a:p>
            <a:fld id="{4831D239-B59F-481E-95B1-9FBC5B6C39E2}" type="slidenum">
              <a:rPr lang="en-CA" smtClean="0"/>
              <a:pPr/>
              <a:t>11</a:t>
            </a:fld>
            <a:endParaRPr lang="en-C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STARS Future</a:t>
            </a:r>
            <a:endParaRPr lang="en-US" dirty="0"/>
          </a:p>
        </p:txBody>
      </p:sp>
      <p:pic>
        <p:nvPicPr>
          <p:cNvPr id="4" name="Picture 2" descr="STARS red wordmark"/>
          <p:cNvPicPr>
            <a:picLocks noChangeAspect="1" noChangeArrowheads="1"/>
          </p:cNvPicPr>
          <p:nvPr/>
        </p:nvPicPr>
        <p:blipFill>
          <a:blip r:embed="rId3"/>
          <a:srcRect/>
          <a:stretch>
            <a:fillRect/>
          </a:stretch>
        </p:blipFill>
        <p:spPr bwMode="auto">
          <a:xfrm>
            <a:off x="457200" y="6272235"/>
            <a:ext cx="1463675" cy="300037"/>
          </a:xfrm>
          <a:prstGeom prst="rect">
            <a:avLst/>
          </a:prstGeom>
          <a:noFill/>
        </p:spPr>
      </p:pic>
      <p:pic>
        <p:nvPicPr>
          <p:cNvPr id="12290" name="Picture 2" descr="AW139_5-0455_29433"/>
          <p:cNvPicPr>
            <a:picLocks noGrp="1" noChangeAspect="1" noChangeArrowheads="1"/>
          </p:cNvPicPr>
          <p:nvPr>
            <p:ph idx="1"/>
          </p:nvPr>
        </p:nvPicPr>
        <p:blipFill>
          <a:blip r:embed="rId4"/>
          <a:srcRect/>
          <a:stretch>
            <a:fillRect/>
          </a:stretch>
        </p:blipFill>
        <p:spPr bwMode="auto">
          <a:xfrm>
            <a:off x="1000101" y="1481915"/>
            <a:ext cx="6778280" cy="4518853"/>
          </a:xfrm>
          <a:prstGeom prst="rect">
            <a:avLst/>
          </a:prstGeom>
          <a:noFill/>
        </p:spPr>
      </p:pic>
      <p:sp>
        <p:nvSpPr>
          <p:cNvPr id="5" name="Slide Number Placeholder 4"/>
          <p:cNvSpPr>
            <a:spLocks noGrp="1"/>
          </p:cNvSpPr>
          <p:nvPr>
            <p:ph type="sldNum" sz="quarter" idx="12"/>
          </p:nvPr>
        </p:nvSpPr>
        <p:spPr/>
        <p:txBody>
          <a:bodyPr/>
          <a:lstStyle/>
          <a:p>
            <a:fld id="{4831D239-B59F-481E-95B1-9FBC5B6C39E2}" type="slidenum">
              <a:rPr lang="en-CA" smtClean="0"/>
              <a:pPr/>
              <a:t>12</a:t>
            </a:fld>
            <a:endParaRPr lang="en-C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pic>
        <p:nvPicPr>
          <p:cNvPr id="4" name="Picture 2" descr="STARS red wordmark"/>
          <p:cNvPicPr>
            <a:picLocks noChangeAspect="1" noChangeArrowheads="1"/>
          </p:cNvPicPr>
          <p:nvPr/>
        </p:nvPicPr>
        <p:blipFill>
          <a:blip r:embed="rId3"/>
          <a:srcRect/>
          <a:stretch>
            <a:fillRect/>
          </a:stretch>
        </p:blipFill>
        <p:spPr bwMode="auto">
          <a:xfrm>
            <a:off x="457200" y="6272235"/>
            <a:ext cx="1463675" cy="300037"/>
          </a:xfrm>
          <a:prstGeom prst="rect">
            <a:avLst/>
          </a:prstGeom>
          <a:noFill/>
        </p:spPr>
      </p:pic>
      <p:pic>
        <p:nvPicPr>
          <p:cNvPr id="13314" name="Picture 2" descr="CE___3MM-0455_24351"/>
          <p:cNvPicPr>
            <a:picLocks noGrp="1" noChangeAspect="1" noChangeArrowheads="1"/>
          </p:cNvPicPr>
          <p:nvPr>
            <p:ph idx="1"/>
          </p:nvPr>
        </p:nvPicPr>
        <p:blipFill>
          <a:blip r:embed="rId4"/>
          <a:srcRect/>
          <a:stretch>
            <a:fillRect/>
          </a:stretch>
        </p:blipFill>
        <p:spPr bwMode="auto">
          <a:xfrm>
            <a:off x="956051" y="1357298"/>
            <a:ext cx="7259287" cy="4839524"/>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4831D239-B59F-481E-95B1-9FBC5B6C39E2}" type="slidenum">
              <a:rPr lang="en-CA" smtClean="0"/>
              <a:pPr/>
              <a:t>13</a:t>
            </a:fld>
            <a:endParaRPr lang="en-C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Picture 2" descr="STARS red wordmark"/>
          <p:cNvPicPr>
            <a:picLocks noChangeAspect="1" noChangeArrowheads="1"/>
          </p:cNvPicPr>
          <p:nvPr/>
        </p:nvPicPr>
        <p:blipFill>
          <a:blip r:embed="rId2"/>
          <a:srcRect/>
          <a:stretch>
            <a:fillRect/>
          </a:stretch>
        </p:blipFill>
        <p:spPr bwMode="auto">
          <a:xfrm>
            <a:off x="457200" y="6272235"/>
            <a:ext cx="1463675" cy="300037"/>
          </a:xfrm>
          <a:prstGeom prst="rect">
            <a:avLst/>
          </a:prstGeom>
          <a:noFill/>
        </p:spPr>
      </p:pic>
      <p:pic>
        <p:nvPicPr>
          <p:cNvPr id="14338" name="Picture 2" descr="Crew_Heli___3MM-0455_24382"/>
          <p:cNvPicPr>
            <a:picLocks noGrp="1" noChangeAspect="1" noChangeArrowheads="1"/>
          </p:cNvPicPr>
          <p:nvPr>
            <p:ph idx="1"/>
          </p:nvPr>
        </p:nvPicPr>
        <p:blipFill>
          <a:blip r:embed="rId3"/>
          <a:srcRect/>
          <a:stretch>
            <a:fillRect/>
          </a:stretch>
        </p:blipFill>
        <p:spPr bwMode="auto">
          <a:xfrm>
            <a:off x="928662" y="1434289"/>
            <a:ext cx="7072362" cy="4714908"/>
          </a:xfrm>
          <a:prstGeom prst="rect">
            <a:avLst/>
          </a:prstGeom>
          <a:noFill/>
        </p:spPr>
      </p:pic>
      <p:sp>
        <p:nvSpPr>
          <p:cNvPr id="5" name="Slide Number Placeholder 4"/>
          <p:cNvSpPr>
            <a:spLocks noGrp="1"/>
          </p:cNvSpPr>
          <p:nvPr>
            <p:ph type="sldNum" sz="quarter" idx="12"/>
          </p:nvPr>
        </p:nvSpPr>
        <p:spPr/>
        <p:txBody>
          <a:bodyPr/>
          <a:lstStyle/>
          <a:p>
            <a:fld id="{4831D239-B59F-481E-95B1-9FBC5B6C39E2}" type="slidenum">
              <a:rPr lang="en-CA" smtClean="0"/>
              <a:pPr/>
              <a:t>14</a:t>
            </a:fld>
            <a:endParaRPr lang="en-C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Content Placeholder 2"/>
          <p:cNvSpPr>
            <a:spLocks noGrp="1"/>
          </p:cNvSpPr>
          <p:nvPr>
            <p:ph idx="1"/>
          </p:nvPr>
        </p:nvSpPr>
        <p:spPr/>
        <p:txBody>
          <a:bodyPr/>
          <a:lstStyle/>
          <a:p>
            <a:r>
              <a:rPr lang="en-US" dirty="0" smtClean="0"/>
              <a:t>Paul Wiles</a:t>
            </a:r>
          </a:p>
          <a:p>
            <a:endParaRPr lang="en-US" dirty="0" smtClean="0"/>
          </a:p>
          <a:p>
            <a:r>
              <a:rPr lang="en-US" dirty="0" smtClean="0">
                <a:hlinkClick r:id="rId3"/>
              </a:rPr>
              <a:t>pwiles@stars.ca</a:t>
            </a:r>
            <a:endParaRPr lang="en-US" dirty="0" smtClean="0"/>
          </a:p>
          <a:p>
            <a:endParaRPr lang="en-US" dirty="0" smtClean="0"/>
          </a:p>
          <a:p>
            <a:r>
              <a:rPr lang="en-US" dirty="0" smtClean="0"/>
              <a:t>403-299-2400</a:t>
            </a:r>
            <a:endParaRPr lang="en-US" dirty="0"/>
          </a:p>
        </p:txBody>
      </p:sp>
      <p:sp>
        <p:nvSpPr>
          <p:cNvPr id="4" name="Slide Number Placeholder 3"/>
          <p:cNvSpPr>
            <a:spLocks noGrp="1"/>
          </p:cNvSpPr>
          <p:nvPr>
            <p:ph type="sldNum" sz="quarter" idx="12"/>
          </p:nvPr>
        </p:nvSpPr>
        <p:spPr/>
        <p:txBody>
          <a:bodyPr/>
          <a:lstStyle/>
          <a:p>
            <a:fld id="{4831D239-B59F-481E-95B1-9FBC5B6C39E2}" type="slidenum">
              <a:rPr lang="en-CA" smtClean="0"/>
              <a:pPr/>
              <a:t>15</a:t>
            </a:fld>
            <a:endParaRPr lang="en-C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stomer-FME2011-World-Tou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customer-FME2011-World-Tour</Template>
  <TotalTime>535</TotalTime>
  <Words>1070</Words>
  <Application>Microsoft Office PowerPoint</Application>
  <PresentationFormat>On-screen Show (4:3)</PresentationFormat>
  <Paragraphs>139</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customer-FME2011-World-Tour</vt:lpstr>
      <vt:lpstr>Reliability and Power of FME: STARS Air Ambulance Saves Lives</vt:lpstr>
      <vt:lpstr>About STARS</vt:lpstr>
      <vt:lpstr>About STARS Con’t</vt:lpstr>
      <vt:lpstr>FME role at STARS</vt:lpstr>
      <vt:lpstr>CCMP Custom Translations</vt:lpstr>
      <vt:lpstr>NVG Routes</vt:lpstr>
      <vt:lpstr>NVG Route Creations</vt:lpstr>
      <vt:lpstr>The Concatenator </vt:lpstr>
      <vt:lpstr>Water Layers</vt:lpstr>
      <vt:lpstr>Water Con’t</vt:lpstr>
      <vt:lpstr>STARS Emergency Link Center</vt:lpstr>
      <vt:lpstr>STARS Future</vt:lpstr>
      <vt:lpstr>Thank you</vt:lpstr>
      <vt:lpstr>Questions?</vt:lpstr>
      <vt:lpstr>Contact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sneth</dc:creator>
  <cp:lastModifiedBy>sneth</cp:lastModifiedBy>
  <cp:revision>15</cp:revision>
  <dcterms:created xsi:type="dcterms:W3CDTF">2011-02-02T00:35:51Z</dcterms:created>
  <dcterms:modified xsi:type="dcterms:W3CDTF">2011-03-17T18:40:47Z</dcterms:modified>
</cp:coreProperties>
</file>